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7"/>
  </p:notesMasterIdLst>
  <p:sldIdLst>
    <p:sldId id="256" r:id="rId2"/>
    <p:sldId id="258" r:id="rId3"/>
    <p:sldId id="305" r:id="rId4"/>
    <p:sldId id="306" r:id="rId5"/>
    <p:sldId id="308" r:id="rId6"/>
    <p:sldId id="310" r:id="rId7"/>
    <p:sldId id="279" r:id="rId8"/>
    <p:sldId id="300" r:id="rId9"/>
    <p:sldId id="262" r:id="rId10"/>
    <p:sldId id="304" r:id="rId11"/>
    <p:sldId id="298" r:id="rId12"/>
    <p:sldId id="301" r:id="rId13"/>
    <p:sldId id="302" r:id="rId14"/>
    <p:sldId id="309" r:id="rId15"/>
    <p:sldId id="259" r:id="rId16"/>
  </p:sldIdLst>
  <p:sldSz cx="9144000" cy="5143500" type="screen16x9"/>
  <p:notesSz cx="6858000" cy="9144000"/>
  <p:embeddedFontLst>
    <p:embeddedFont>
      <p:font typeface="Catamaran Light" panose="020B0604020202020204" charset="0"/>
      <p:regular r:id="rId18"/>
      <p:bold r:id="rId19"/>
    </p:embeddedFont>
    <p:embeddedFont>
      <p:font typeface="Fira Sans Extra Condensed Medium" panose="020B0604020202020204" charset="0"/>
      <p:regular r:id="rId20"/>
      <p:bold r:id="rId21"/>
      <p:italic r:id="rId22"/>
      <p:boldItalic r:id="rId23"/>
    </p:embeddedFont>
    <p:embeddedFont>
      <p:font typeface="Livvic" pitchFamily="2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8269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7DD8CC-2FDE-411C-8951-6480508B18AE}">
  <a:tblStyle styleId="{967DD8CC-2FDE-411C-8951-6480508B18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84171" autoAdjust="0"/>
  </p:normalViewPr>
  <p:slideViewPr>
    <p:cSldViewPr snapToGrid="0">
      <p:cViewPr varScale="1">
        <p:scale>
          <a:sx n="126" d="100"/>
          <a:sy n="126" d="100"/>
        </p:scale>
        <p:origin x="108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Ainda </a:t>
            </a:r>
            <a:r>
              <a:rPr lang="en-US" dirty="0" err="1"/>
              <a:t>como</a:t>
            </a:r>
            <a:r>
              <a:rPr lang="en-US" dirty="0"/>
              <a:t> parametros extra da rede neuronal nós </a:t>
            </a:r>
            <a:r>
              <a:rPr lang="en-US" dirty="0" err="1"/>
              <a:t>utilizamos</a:t>
            </a:r>
            <a:r>
              <a:rPr lang="en-US" dirty="0"/>
              <a:t> o Adam </a:t>
            </a:r>
            <a:r>
              <a:rPr lang="en-US" dirty="0" err="1"/>
              <a:t>como</a:t>
            </a:r>
            <a:r>
              <a:rPr lang="en-US" dirty="0"/>
              <a:t> Optimizer. O Optimizer é </a:t>
            </a:r>
            <a:r>
              <a:rPr lang="en-US" dirty="0" err="1"/>
              <a:t>responsável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ajustar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pesos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neurónio</a:t>
            </a:r>
            <a:r>
              <a:rPr lang="en-US" dirty="0"/>
              <a:t>. </a:t>
            </a:r>
            <a:r>
              <a:rPr lang="en-US" dirty="0" err="1"/>
              <a:t>Os</a:t>
            </a:r>
            <a:r>
              <a:rPr lang="en-US" dirty="0"/>
              <a:t> motivos </a:t>
            </a:r>
            <a:r>
              <a:rPr lang="en-US" dirty="0" err="1"/>
              <a:t>por</a:t>
            </a:r>
            <a:r>
              <a:rPr lang="en-US" dirty="0"/>
              <a:t> termos </a:t>
            </a:r>
            <a:r>
              <a:rPr lang="en-US" dirty="0" err="1"/>
              <a:t>escolhido</a:t>
            </a:r>
            <a:r>
              <a:rPr lang="en-US" dirty="0"/>
              <a:t> o Adam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um learning rate </a:t>
            </a:r>
            <a:r>
              <a:rPr lang="en-US" dirty="0" err="1"/>
              <a:t>dinâmico</a:t>
            </a:r>
            <a:r>
              <a:rPr lang="en-US" dirty="0"/>
              <a:t>, ou seja, ele </a:t>
            </a:r>
            <a:r>
              <a:rPr lang="en-US" dirty="0" err="1"/>
              <a:t>mantém</a:t>
            </a:r>
            <a:r>
              <a:rPr lang="en-US" dirty="0"/>
              <a:t> learning rates </a:t>
            </a:r>
            <a:r>
              <a:rPr lang="en-US" dirty="0" err="1"/>
              <a:t>separados</a:t>
            </a:r>
            <a:r>
              <a:rPr lang="en-US" dirty="0"/>
              <a:t> para diferentes parametros </a:t>
            </a:r>
            <a:r>
              <a:rPr lang="en-US" dirty="0" err="1"/>
              <a:t>permitindo</a:t>
            </a:r>
            <a:r>
              <a:rPr lang="en-US" dirty="0"/>
              <a:t> </a:t>
            </a:r>
            <a:r>
              <a:rPr lang="en-US" dirty="0" err="1"/>
              <a:t>atualizações</a:t>
            </a:r>
            <a:r>
              <a:rPr lang="en-US" dirty="0"/>
              <a:t> </a:t>
            </a:r>
            <a:r>
              <a:rPr lang="en-US" dirty="0" err="1"/>
              <a:t>individuais</a:t>
            </a:r>
            <a:r>
              <a:rPr lang="en-US" dirty="0"/>
              <a:t>, </a:t>
            </a:r>
            <a:r>
              <a:rPr lang="en-US" dirty="0" err="1"/>
              <a:t>ter</a:t>
            </a:r>
            <a:r>
              <a:rPr lang="en-US" dirty="0"/>
              <a:t> também 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atualização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pesos baseados no </a:t>
            </a:r>
            <a:r>
              <a:rPr lang="en-US" dirty="0" err="1"/>
              <a:t>seu</a:t>
            </a:r>
            <a:r>
              <a:rPr lang="en-US" dirty="0"/>
              <a:t> momentum ou </a:t>
            </a:r>
            <a:r>
              <a:rPr lang="en-US" dirty="0" err="1"/>
              <a:t>ímpeto</a:t>
            </a:r>
            <a:r>
              <a:rPr lang="en-US" dirty="0"/>
              <a:t>, 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para atualizar os pesos com base no histórico dos gradientes e graças a isso ele consegue obter uma convergência rápida até aos melhores valores dos pesos.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Já como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loss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function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 escolhemos a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Sparse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Categorical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 Cross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Entropy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 pela sua capacidade de lidar melhor com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datasets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 desequilibrados, através da atribuição de pesos a classes mais escassas.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Por fim, implementámos ainda 3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Callbacks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. Primeiramente o Early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Stopping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 que durante o treino de 100 ciclos que realizámos se a partir do ciclo nº30 não houvesse uma melhoria durante 15 ciclos parava automaticamente o treino. Este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callback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 é especialmente importante por ajudar a prever o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overfitting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 e poupar tempo e recursos computacionais em treino. Também implementámos o Model Checkpoint que ao atingir o melhor valor possível na precisão dos dados de teste o mesmo guarda todos os pesos dos neurónios que serão utilizados posteriormente na implementação do website. Por fim, já mais como medida de segurança implementámos o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Terminate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On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Not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 A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Number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. Este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callback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 serve apenas para evitar erros, terminando o treino automaticamente caso encontre um valor que não seja um número. </a:t>
            </a:r>
          </a:p>
        </p:txBody>
      </p:sp>
    </p:spTree>
    <p:extLst>
      <p:ext uri="{BB962C8B-B14F-4D97-AF65-F5344CB8AC3E}">
        <p14:creationId xmlns:p14="http://schemas.microsoft.com/office/powerpoint/2010/main" val="3237869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9747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7889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370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65e7bc0b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65e7bc0b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0135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Primeiro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começaremos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com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uma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pequeno introdução sobre o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conceito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do projeto,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seguida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de um enquadramento teorico para um melhor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entendimento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da explicação do mesmo, as ferramentas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utilizadas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para o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seu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desenvolvimento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, o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processo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de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construção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e treino da rede neuronal,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falaremos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também sobre o website desenvolvido,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analisaremos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também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os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resultados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finais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terminando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com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uma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breve conclusão.</a:t>
            </a:r>
            <a:endParaRPr dirty="0"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409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158d5a3e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158d5a3e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 base do Deep Learning estão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neurónios</a:t>
            </a:r>
            <a:r>
              <a:rPr lang="en-US" dirty="0"/>
              <a:t> </a:t>
            </a:r>
            <a:r>
              <a:rPr lang="en-US" dirty="0" err="1"/>
              <a:t>artificiais</a:t>
            </a:r>
            <a:r>
              <a:rPr lang="en-US" dirty="0"/>
              <a:t>. O </a:t>
            </a:r>
            <a:r>
              <a:rPr lang="en-US" dirty="0" err="1"/>
              <a:t>neurónio</a:t>
            </a:r>
            <a:r>
              <a:rPr lang="en-US" dirty="0"/>
              <a:t> artificial </a:t>
            </a:r>
            <a:r>
              <a:rPr lang="en-US" dirty="0" err="1"/>
              <a:t>copia</a:t>
            </a:r>
            <a:r>
              <a:rPr lang="en-US" dirty="0"/>
              <a:t> o </a:t>
            </a:r>
            <a:r>
              <a:rPr lang="en-US" dirty="0" err="1"/>
              <a:t>funcionamento</a:t>
            </a:r>
            <a:r>
              <a:rPr lang="en-US" dirty="0"/>
              <a:t> do </a:t>
            </a:r>
            <a:r>
              <a:rPr lang="en-US" dirty="0" err="1"/>
              <a:t>neurónio</a:t>
            </a:r>
            <a:r>
              <a:rPr lang="en-US" dirty="0"/>
              <a:t> </a:t>
            </a:r>
            <a:r>
              <a:rPr lang="en-US" dirty="0" err="1"/>
              <a:t>biológico</a:t>
            </a:r>
            <a:r>
              <a:rPr lang="en-US" dirty="0"/>
              <a:t>. Ao receber </a:t>
            </a:r>
            <a:r>
              <a:rPr lang="en-US" dirty="0" err="1"/>
              <a:t>informação</a:t>
            </a:r>
            <a:r>
              <a:rPr lang="en-US" dirty="0"/>
              <a:t>, ele </a:t>
            </a:r>
            <a:r>
              <a:rPr lang="en-US" dirty="0" err="1"/>
              <a:t>atribui</a:t>
            </a:r>
            <a:r>
              <a:rPr lang="en-US" dirty="0"/>
              <a:t> um peso a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informação</a:t>
            </a:r>
            <a:r>
              <a:rPr lang="en-US" dirty="0"/>
              <a:t> de acordo com a sua </a:t>
            </a:r>
            <a:r>
              <a:rPr lang="en-US" dirty="0" err="1"/>
              <a:t>importância</a:t>
            </a:r>
            <a:r>
              <a:rPr lang="en-US" dirty="0"/>
              <a:t>, soma o bias e passa o total pela função de </a:t>
            </a:r>
            <a:r>
              <a:rPr lang="en-US" dirty="0" err="1"/>
              <a:t>ativação</a:t>
            </a:r>
            <a:r>
              <a:rPr lang="en-US" dirty="0"/>
              <a:t>. O valor do bias é um </a:t>
            </a:r>
            <a:r>
              <a:rPr lang="en-US" dirty="0" err="1"/>
              <a:t>parâmetro</a:t>
            </a:r>
            <a:r>
              <a:rPr lang="en-US" dirty="0"/>
              <a:t> </a:t>
            </a:r>
            <a:r>
              <a:rPr lang="en-US" dirty="0" err="1"/>
              <a:t>adicional</a:t>
            </a:r>
            <a:r>
              <a:rPr lang="en-US" dirty="0"/>
              <a:t> criado para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importância</a:t>
            </a:r>
            <a:r>
              <a:rPr lang="en-US" dirty="0"/>
              <a:t> a todos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neurónios</a:t>
            </a:r>
            <a:r>
              <a:rPr lang="en-US" dirty="0"/>
              <a:t> mesmo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seus</a:t>
            </a:r>
            <a:r>
              <a:rPr lang="en-US" dirty="0"/>
              <a:t> pesos sejam 0. Ao </a:t>
            </a:r>
            <a:r>
              <a:rPr lang="en-US" dirty="0" err="1"/>
              <a:t>fazer</a:t>
            </a:r>
            <a:r>
              <a:rPr lang="en-US" dirty="0"/>
              <a:t> isso, o </a:t>
            </a:r>
            <a:r>
              <a:rPr lang="en-US" dirty="0" err="1"/>
              <a:t>neurónio</a:t>
            </a:r>
            <a:r>
              <a:rPr lang="en-US" dirty="0"/>
              <a:t> terá sempre </a:t>
            </a:r>
            <a:r>
              <a:rPr lang="en-US" dirty="0" err="1"/>
              <a:t>influência</a:t>
            </a:r>
            <a:r>
              <a:rPr lang="en-US" dirty="0"/>
              <a:t> no output final. Já a função de </a:t>
            </a:r>
            <a:r>
              <a:rPr lang="en-US" dirty="0" err="1"/>
              <a:t>ativação</a:t>
            </a:r>
            <a:r>
              <a:rPr lang="en-US" dirty="0"/>
              <a:t> tem </a:t>
            </a:r>
            <a:r>
              <a:rPr lang="en-US" dirty="0" err="1"/>
              <a:t>como</a:t>
            </a:r>
            <a:r>
              <a:rPr lang="en-US" dirty="0"/>
              <a:t> objetivo </a:t>
            </a:r>
            <a:r>
              <a:rPr lang="en-US" dirty="0" err="1"/>
              <a:t>introduzir</a:t>
            </a:r>
            <a:r>
              <a:rPr lang="en-US" dirty="0"/>
              <a:t> a não-</a:t>
            </a:r>
            <a:r>
              <a:rPr lang="en-US" dirty="0" err="1"/>
              <a:t>linearidade</a:t>
            </a:r>
            <a:r>
              <a:rPr lang="en-US" dirty="0"/>
              <a:t> à </a:t>
            </a:r>
            <a:r>
              <a:rPr lang="en-US" dirty="0" err="1"/>
              <a:t>saida</a:t>
            </a:r>
            <a:r>
              <a:rPr lang="en-US" dirty="0"/>
              <a:t> do </a:t>
            </a:r>
            <a:r>
              <a:rPr lang="en-US" dirty="0" err="1"/>
              <a:t>neurónio</a:t>
            </a:r>
            <a:r>
              <a:rPr lang="en-US" dirty="0"/>
              <a:t>, ou seja, </a:t>
            </a:r>
            <a:r>
              <a:rPr lang="en-US" dirty="0" err="1"/>
              <a:t>fazer</a:t>
            </a:r>
            <a:r>
              <a:rPr lang="en-US" dirty="0"/>
              <a:t> com que, </a:t>
            </a:r>
            <a:r>
              <a:rPr lang="en-US" dirty="0" err="1"/>
              <a:t>por</a:t>
            </a:r>
            <a:r>
              <a:rPr lang="en-US" dirty="0"/>
              <a:t> exemplo, </a:t>
            </a:r>
            <a:r>
              <a:rPr lang="en-US" dirty="0" err="1"/>
              <a:t>grandes</a:t>
            </a:r>
            <a:r>
              <a:rPr lang="en-US" dirty="0"/>
              <a:t> alterações no input não </a:t>
            </a:r>
            <a:r>
              <a:rPr lang="en-US" dirty="0" err="1"/>
              <a:t>proporcionem</a:t>
            </a:r>
            <a:r>
              <a:rPr lang="en-US" dirty="0"/>
              <a:t> alterações </a:t>
            </a:r>
            <a:r>
              <a:rPr lang="en-US" dirty="0" err="1"/>
              <a:t>equivalentes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output.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Já </a:t>
            </a:r>
            <a:r>
              <a:rPr lang="en-US" dirty="0" err="1"/>
              <a:t>uma</a:t>
            </a:r>
            <a:r>
              <a:rPr lang="en-US" dirty="0"/>
              <a:t> rede neuronal é </a:t>
            </a:r>
            <a:r>
              <a:rPr lang="en-US" dirty="0" err="1"/>
              <a:t>apenas</a:t>
            </a:r>
            <a:r>
              <a:rPr lang="en-US" dirty="0"/>
              <a:t> um conjunto de </a:t>
            </a:r>
            <a:r>
              <a:rPr lang="en-US" dirty="0" err="1"/>
              <a:t>neurónios</a:t>
            </a:r>
            <a:r>
              <a:rPr lang="en-US" dirty="0"/>
              <a:t> </a:t>
            </a:r>
            <a:r>
              <a:rPr lang="en-US" dirty="0" err="1"/>
              <a:t>artificiais</a:t>
            </a:r>
            <a:r>
              <a:rPr lang="en-US" dirty="0"/>
              <a:t> </a:t>
            </a:r>
            <a:r>
              <a:rPr lang="en-US" dirty="0" err="1"/>
              <a:t>interligados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263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contexto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do problema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desenvolvido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uma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rede neuronal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convolucional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Este é um tipo de rede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dedicado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à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classificação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imagens. Tem muitas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aplicações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mundo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real,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reconhecimento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facial,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exemplo, e para isso tem alguns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tipos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camadas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especificas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que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eu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irei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explicar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em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detalhe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Começando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pela Batch Normalization layer,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tem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objetivo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providenciar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um treino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estável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consistente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Para isso,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exemplo,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receber 10 imagens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input,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pega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numa parte 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uma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digamos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 primeiro pixel de todas as fotos, 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subtrai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 valor original pela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média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todos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primeiros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pixeis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dividido pelo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desvio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padrão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mesmos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Este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processo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é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aplicado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às imagens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sua integra e assim faz com que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dados sejam menos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dispersos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seguida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temos 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convolutiona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layer. </a:t>
            </a:r>
            <a:r>
              <a:rPr lang="pt-BR" sz="1600" b="0" i="0" dirty="0">
                <a:solidFill>
                  <a:srgbClr val="D1D5DB"/>
                </a:solidFill>
                <a:effectLst/>
                <a:latin typeface="Söhne"/>
              </a:rPr>
              <a:t>O objetivo principal desta é aplicar filtros espaciais a um dado de entrada (neste caso uma imagem) para extrair características relevantes. Cada filtro é uma matriz de pesos que percorre a imagem através de operações de convolução. A convolução envolve a multiplicação dos valores de pixel de entrada pelo filtro correspondente, somando os resultados e produzindo um valor de saída em uma nova matriz conhecida como mapa de características. Ao fazê-lo a </a:t>
            </a:r>
            <a:r>
              <a:rPr lang="pt-BR" sz="1600" b="0" i="0" dirty="0" err="1">
                <a:solidFill>
                  <a:srgbClr val="D1D5DB"/>
                </a:solidFill>
                <a:effectLst/>
                <a:latin typeface="Söhne"/>
              </a:rPr>
              <a:t>convolutional</a:t>
            </a:r>
            <a:r>
              <a:rPr lang="pt-BR" sz="1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pt-BR" sz="1600" b="0" i="0" dirty="0" err="1">
                <a:solidFill>
                  <a:srgbClr val="D1D5DB"/>
                </a:solidFill>
                <a:effectLst/>
                <a:latin typeface="Söhne"/>
              </a:rPr>
              <a:t>layer</a:t>
            </a:r>
            <a:r>
              <a:rPr lang="pt-BR" sz="1600" b="0" i="0" dirty="0">
                <a:solidFill>
                  <a:srgbClr val="D1D5DB"/>
                </a:solidFill>
                <a:effectLst/>
                <a:latin typeface="Söhne"/>
              </a:rPr>
              <a:t> é capaz de aprender diferentes tipos de características, como bordas, texturas, padrões e formas, em várias escalas e localizações dentro da imagem de entrada.</a:t>
            </a: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78324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Temos ainda a Pooling Layer.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tem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objetivo diminuir 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mapa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caracteristicas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gerado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pela convolutional layer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extraindo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importantes.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tem duas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vertentes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consequentemente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duas formas de 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fazer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Neste projeto nós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utilizámos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uma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suas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vertentes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a Max Pooling Layer.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dentro da área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estabelecida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encontra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 pixel com o valor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alto e passa esse valor para o output.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Finalmente temos a Dropout Layer.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funciona de forma bastante simples. Ela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atribui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uma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certa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percentagem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neurónios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 valor 0 fazendo com que dessa forma, evite um pouco o overfitting, um problema bastante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comum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redes neuronais que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numa rede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apenas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ser capaz 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identificar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imagens com que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treinada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 ser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obsoleta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para dados novos.</a:t>
            </a: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08507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e13d9a7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3e13d9a7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441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1176EF-A1EB-8181-6E35-D018947F0F73}"/>
              </a:ext>
            </a:extLst>
          </p:cNvPr>
          <p:cNvSpPr txBox="1"/>
          <p:nvPr userDrawn="1"/>
        </p:nvSpPr>
        <p:spPr>
          <a:xfrm>
            <a:off x="8693150" y="4835723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BB2268-1EE5-470E-B44E-703222FAED00}" type="slidenum">
              <a:rPr lang="pt-PT" smtClean="0"/>
              <a:t>‹#›</a:t>
            </a:fld>
            <a:endParaRPr lang="pt-PT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60" r:id="rId6"/>
    <p:sldLayoutId id="2147483661" r:id="rId7"/>
    <p:sldLayoutId id="2147483663" r:id="rId8"/>
    <p:sldLayoutId id="2147483664" r:id="rId9"/>
    <p:sldLayoutId id="214748366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87D9D9-38C0-674F-C5A1-7F1CF4239DF5}"/>
              </a:ext>
            </a:extLst>
          </p:cNvPr>
          <p:cNvSpPr/>
          <p:nvPr/>
        </p:nvSpPr>
        <p:spPr>
          <a:xfrm>
            <a:off x="2214590" y="0"/>
            <a:ext cx="692941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4" name="Google Shape;124;p24"/>
          <p:cNvSpPr/>
          <p:nvPr/>
        </p:nvSpPr>
        <p:spPr>
          <a:xfrm rot="5400000">
            <a:off x="99072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56875" y="847700"/>
            <a:ext cx="5036950" cy="3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Site </a:t>
            </a:r>
            <a:r>
              <a:rPr lang="en-US" dirty="0" err="1">
                <a:solidFill>
                  <a:schemeClr val="lt1"/>
                </a:solidFill>
              </a:rPr>
              <a:t>WebMeteo</a:t>
            </a:r>
            <a:r>
              <a:rPr lang="en-US" dirty="0">
                <a:solidFill>
                  <a:schemeClr val="lt1"/>
                </a:solidFill>
              </a:rPr>
              <a:t> com </a:t>
            </a:r>
            <a:r>
              <a:rPr lang="en-US" dirty="0" err="1">
                <a:solidFill>
                  <a:schemeClr val="lt1"/>
                </a:solidFill>
              </a:rPr>
              <a:t>Inteligência</a:t>
            </a:r>
            <a:r>
              <a:rPr lang="en-US" dirty="0">
                <a:solidFill>
                  <a:schemeClr val="lt1"/>
                </a:solidFill>
              </a:rPr>
              <a:t> Artificial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BD245-8B8B-E01C-C5C9-E02AFFBD8E6B}"/>
              </a:ext>
            </a:extLst>
          </p:cNvPr>
          <p:cNvSpPr txBox="1"/>
          <p:nvPr/>
        </p:nvSpPr>
        <p:spPr>
          <a:xfrm>
            <a:off x="5402450" y="2656662"/>
            <a:ext cx="32910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Projeto Informático realizado por:</a:t>
            </a:r>
          </a:p>
          <a:p>
            <a:r>
              <a:rPr lang="pt-PT" dirty="0">
                <a:solidFill>
                  <a:schemeClr val="bg1"/>
                </a:solidFill>
              </a:rPr>
              <a:t>→ Edgar Mendes nº2201698</a:t>
            </a:r>
          </a:p>
          <a:p>
            <a:r>
              <a:rPr lang="pt-PT" dirty="0">
                <a:solidFill>
                  <a:schemeClr val="bg1"/>
                </a:solidFill>
              </a:rPr>
              <a:t>→ João Oliveira nº2201705 </a:t>
            </a:r>
          </a:p>
          <a:p>
            <a:endParaRPr lang="pt-PT" dirty="0">
              <a:solidFill>
                <a:schemeClr val="bg1"/>
              </a:solidFill>
            </a:endParaRPr>
          </a:p>
          <a:p>
            <a:r>
              <a:rPr lang="pt-PT" dirty="0">
                <a:solidFill>
                  <a:schemeClr val="bg1"/>
                </a:solidFill>
              </a:rPr>
              <a:t>Sob orientação de:</a:t>
            </a:r>
          </a:p>
          <a:p>
            <a:r>
              <a:rPr lang="pt-PT" dirty="0">
                <a:solidFill>
                  <a:schemeClr val="bg1"/>
                </a:solidFill>
              </a:rPr>
              <a:t>→ Professor Doutor João Pereira</a:t>
            </a:r>
          </a:p>
          <a:p>
            <a:r>
              <a:rPr lang="pt-PT" dirty="0">
                <a:solidFill>
                  <a:schemeClr val="bg1"/>
                </a:solidFill>
              </a:rPr>
              <a:t>→ Professor Doutor Rui Monteiro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6087A2E-F6A1-2295-A545-4CC698B087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335" y="-135622"/>
            <a:ext cx="3667348" cy="1022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D1E4D8-6414-E622-3ED3-71AC26FBC0DC}"/>
              </a:ext>
            </a:extLst>
          </p:cNvPr>
          <p:cNvSpPr txBox="1"/>
          <p:nvPr/>
        </p:nvSpPr>
        <p:spPr>
          <a:xfrm>
            <a:off x="8693150" y="4831445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BB2268-1EE5-470E-B44E-703222FAED00}" type="slidenum">
              <a:rPr lang="pt-PT" smtClean="0">
                <a:solidFill>
                  <a:schemeClr val="bg1"/>
                </a:solidFill>
              </a:rPr>
              <a:t>1</a:t>
            </a:fld>
            <a:endParaRPr lang="pt-PT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E5BA0F5-7B65-9FE6-F0D7-A6E6DD1E0407}"/>
              </a:ext>
            </a:extLst>
          </p:cNvPr>
          <p:cNvSpPr/>
          <p:nvPr/>
        </p:nvSpPr>
        <p:spPr>
          <a:xfrm>
            <a:off x="0" y="3670374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3C969-DFF4-8B4D-D5AB-0BE64E1F128D}"/>
              </a:ext>
            </a:extLst>
          </p:cNvPr>
          <p:cNvSpPr/>
          <p:nvPr/>
        </p:nvSpPr>
        <p:spPr>
          <a:xfrm>
            <a:off x="2705100" y="2262334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B0577-840D-77D0-7F7E-3E761A311528}"/>
              </a:ext>
            </a:extLst>
          </p:cNvPr>
          <p:cNvSpPr/>
          <p:nvPr/>
        </p:nvSpPr>
        <p:spPr>
          <a:xfrm>
            <a:off x="0" y="883127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2" name="Google Shape;422;p43"/>
          <p:cNvSpPr/>
          <p:nvPr/>
        </p:nvSpPr>
        <p:spPr>
          <a:xfrm>
            <a:off x="3962325" y="3748273"/>
            <a:ext cx="2077776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3"/>
          <p:cNvSpPr/>
          <p:nvPr/>
        </p:nvSpPr>
        <p:spPr>
          <a:xfrm flipH="1">
            <a:off x="1204823" y="2315700"/>
            <a:ext cx="2077776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1204823" y="2379300"/>
            <a:ext cx="1496978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Loss function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28" name="Google Shape;428;p43"/>
          <p:cNvSpPr txBox="1">
            <a:spLocks noGrp="1"/>
          </p:cNvSpPr>
          <p:nvPr>
            <p:ph type="ctrTitle" idx="5"/>
          </p:nvPr>
        </p:nvSpPr>
        <p:spPr>
          <a:xfrm>
            <a:off x="4882423" y="3817755"/>
            <a:ext cx="1147297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Callbacks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Google Shape;541;p47">
            <a:extLst>
              <a:ext uri="{FF2B5EF4-FFF2-40B4-BE49-F238E27FC236}">
                <a16:creationId xmlns:a16="http://schemas.microsoft.com/office/drawing/2014/main" id="{8547CB03-21E6-87F2-35EE-8175D338DFE9}"/>
              </a:ext>
            </a:extLst>
          </p:cNvPr>
          <p:cNvSpPr/>
          <p:nvPr/>
        </p:nvSpPr>
        <p:spPr>
          <a:xfrm rot="5400000">
            <a:off x="4308926" y="-4175363"/>
            <a:ext cx="526151" cy="9144002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36;p44">
            <a:extLst>
              <a:ext uri="{FF2B5EF4-FFF2-40B4-BE49-F238E27FC236}">
                <a16:creationId xmlns:a16="http://schemas.microsoft.com/office/drawing/2014/main" id="{5B93AA8C-D492-69EF-F04C-74C134212622}"/>
              </a:ext>
            </a:extLst>
          </p:cNvPr>
          <p:cNvSpPr txBox="1">
            <a:spLocks/>
          </p:cNvSpPr>
          <p:nvPr/>
        </p:nvSpPr>
        <p:spPr>
          <a:xfrm>
            <a:off x="1" y="131982"/>
            <a:ext cx="914399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pt-BR" sz="2400">
                <a:solidFill>
                  <a:schemeClr val="bg1"/>
                </a:solidFill>
              </a:rPr>
              <a:t>04. Construção e treino da rede neuronal 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20" name="Google Shape;420;p43"/>
          <p:cNvSpPr/>
          <p:nvPr/>
        </p:nvSpPr>
        <p:spPr>
          <a:xfrm>
            <a:off x="3962325" y="982962"/>
            <a:ext cx="2077778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6" name="Google Shape;426;p43"/>
          <p:cNvSpPr txBox="1">
            <a:spLocks noGrp="1"/>
          </p:cNvSpPr>
          <p:nvPr>
            <p:ph type="ctrTitle" idx="3"/>
          </p:nvPr>
        </p:nvSpPr>
        <p:spPr>
          <a:xfrm>
            <a:off x="4882423" y="1046562"/>
            <a:ext cx="1157678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Optimizer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D49BDE-B328-9894-D5AF-00C635B18721}"/>
              </a:ext>
            </a:extLst>
          </p:cNvPr>
          <p:cNvSpPr txBox="1"/>
          <p:nvPr/>
        </p:nvSpPr>
        <p:spPr>
          <a:xfrm>
            <a:off x="3741028" y="2270973"/>
            <a:ext cx="35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8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Sparse</a:t>
            </a:r>
            <a:r>
              <a:rPr lang="pt-PT" sz="18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  <a:r>
              <a:rPr lang="pt-PT" sz="18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Categorical</a:t>
            </a:r>
            <a:r>
              <a:rPr lang="pt-PT" sz="18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Cross </a:t>
            </a:r>
            <a:r>
              <a:rPr lang="pt-PT" sz="18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Entropy</a:t>
            </a:r>
            <a:endParaRPr lang="pt-PT" sz="18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8F0E2-3606-22EE-A79D-903BAB8B33D5}"/>
              </a:ext>
            </a:extLst>
          </p:cNvPr>
          <p:cNvSpPr txBox="1"/>
          <p:nvPr/>
        </p:nvSpPr>
        <p:spPr>
          <a:xfrm>
            <a:off x="0" y="878871"/>
            <a:ext cx="35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Adam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6DB934-8EA4-5770-A4A2-F16BF9DD8346}"/>
              </a:ext>
            </a:extLst>
          </p:cNvPr>
          <p:cNvSpPr txBox="1"/>
          <p:nvPr/>
        </p:nvSpPr>
        <p:spPr>
          <a:xfrm>
            <a:off x="-10381" y="4163623"/>
            <a:ext cx="1963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Early</a:t>
            </a:r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Stopping</a:t>
            </a:r>
            <a:endParaRPr lang="pt-PT" sz="1600" i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Model</a:t>
            </a:r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Checkpoint</a:t>
            </a:r>
          </a:p>
          <a:p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TerminateOnNaN</a:t>
            </a:r>
            <a:endParaRPr lang="pt-PT" sz="1600" i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0ECB5D-6218-AA4F-E85C-A1A74540EE69}"/>
              </a:ext>
            </a:extLst>
          </p:cNvPr>
          <p:cNvSpPr txBox="1"/>
          <p:nvPr/>
        </p:nvSpPr>
        <p:spPr>
          <a:xfrm>
            <a:off x="3979121" y="2845708"/>
            <a:ext cx="3326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Indicada para classificação </a:t>
            </a:r>
            <a:r>
              <a:rPr lang="pt-PT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multi-classe</a:t>
            </a:r>
            <a:endParaRPr lang="pt-PT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pPr algn="r"/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Lida bem com </a:t>
            </a:r>
            <a:r>
              <a:rPr lang="pt-PT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datasets</a:t>
            </a:r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desequilibrados</a:t>
            </a:r>
          </a:p>
          <a:p>
            <a:pPr algn="r"/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Computacionalmente eficaz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D73B46-CEC5-0B1E-8AA4-3009E0D77060}"/>
              </a:ext>
            </a:extLst>
          </p:cNvPr>
          <p:cNvSpPr txBox="1"/>
          <p:nvPr/>
        </p:nvSpPr>
        <p:spPr>
          <a:xfrm>
            <a:off x="18895" y="1461303"/>
            <a:ext cx="36615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Learning</a:t>
            </a:r>
            <a:r>
              <a:rPr lang="pt-PT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rate </a:t>
            </a:r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dinâmico </a:t>
            </a:r>
          </a:p>
          <a:p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Atualizações nos pesos baseados no ímpeto</a:t>
            </a:r>
          </a:p>
          <a:p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Convergência rápida</a:t>
            </a:r>
          </a:p>
        </p:txBody>
      </p:sp>
    </p:spTree>
    <p:extLst>
      <p:ext uri="{BB962C8B-B14F-4D97-AF65-F5344CB8AC3E}">
        <p14:creationId xmlns:p14="http://schemas.microsoft.com/office/powerpoint/2010/main" val="1037855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4"/>
          <p:cNvSpPr/>
          <p:nvPr/>
        </p:nvSpPr>
        <p:spPr>
          <a:xfrm>
            <a:off x="4029342" y="2679104"/>
            <a:ext cx="885900" cy="5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4"/>
          <p:cNvSpPr/>
          <p:nvPr/>
        </p:nvSpPr>
        <p:spPr>
          <a:xfrm rot="5400000">
            <a:off x="1937240" y="2046201"/>
            <a:ext cx="1574400" cy="342520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4"/>
          <p:cNvSpPr/>
          <p:nvPr/>
        </p:nvSpPr>
        <p:spPr>
          <a:xfrm rot="-5400000" flipH="1">
            <a:off x="5445370" y="398700"/>
            <a:ext cx="1574400" cy="3425208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4"/>
          <p:cNvSpPr/>
          <p:nvPr/>
        </p:nvSpPr>
        <p:spPr>
          <a:xfrm rot="-5400000" flipH="1">
            <a:off x="5445370" y="2046200"/>
            <a:ext cx="1574400" cy="3425208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4"/>
          <p:cNvSpPr txBox="1">
            <a:spLocks noGrp="1"/>
          </p:cNvSpPr>
          <p:nvPr>
            <p:ph type="ctrTitle"/>
          </p:nvPr>
        </p:nvSpPr>
        <p:spPr>
          <a:xfrm>
            <a:off x="0" y="326613"/>
            <a:ext cx="9143999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04. Construção e treino da rede neuronal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37" name="Google Shape;437;p44"/>
          <p:cNvSpPr/>
          <p:nvPr/>
        </p:nvSpPr>
        <p:spPr>
          <a:xfrm rot="5400000">
            <a:off x="1937240" y="398701"/>
            <a:ext cx="1574400" cy="342520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ctrTitle" idx="4294967295"/>
          </p:nvPr>
        </p:nvSpPr>
        <p:spPr>
          <a:xfrm>
            <a:off x="2670287" y="1326917"/>
            <a:ext cx="1759875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1ª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39" name="Google Shape;439;p44"/>
          <p:cNvSpPr txBox="1">
            <a:spLocks noGrp="1"/>
          </p:cNvSpPr>
          <p:nvPr>
            <p:ph type="ctrTitle" idx="4294967295"/>
          </p:nvPr>
        </p:nvSpPr>
        <p:spPr>
          <a:xfrm>
            <a:off x="2656851" y="2966689"/>
            <a:ext cx="1773311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3ª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0" name="Google Shape;440;p44"/>
          <p:cNvSpPr txBox="1">
            <a:spLocks noGrp="1"/>
          </p:cNvSpPr>
          <p:nvPr>
            <p:ph type="ctrTitle" idx="4294967295"/>
          </p:nvPr>
        </p:nvSpPr>
        <p:spPr>
          <a:xfrm>
            <a:off x="4520677" y="1320108"/>
            <a:ext cx="2457244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2ª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1" name="Google Shape;441;p44"/>
          <p:cNvSpPr txBox="1">
            <a:spLocks noGrp="1"/>
          </p:cNvSpPr>
          <p:nvPr>
            <p:ph type="ctrTitle" idx="4294967295"/>
          </p:nvPr>
        </p:nvSpPr>
        <p:spPr>
          <a:xfrm>
            <a:off x="4534241" y="2971758"/>
            <a:ext cx="2191343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4ª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2" name="Google Shape;442;p44"/>
          <p:cNvSpPr txBox="1">
            <a:spLocks noGrp="1"/>
          </p:cNvSpPr>
          <p:nvPr>
            <p:ph type="subTitle" idx="4294967295"/>
          </p:nvPr>
        </p:nvSpPr>
        <p:spPr>
          <a:xfrm flipH="1">
            <a:off x="4519254" y="1668929"/>
            <a:ext cx="3425207" cy="1229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Limite de 20 imagens por classe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28,95%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519966" y="3331928"/>
            <a:ext cx="3424496" cy="1214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Treino com duas etapas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Treino para várias horas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88,89%, 87,5% e 95,5%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 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4294967295"/>
          </p:nvPr>
        </p:nvSpPr>
        <p:spPr>
          <a:xfrm flipH="1">
            <a:off x="1011836" y="1689706"/>
            <a:ext cx="3418326" cy="12087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Limite de 320 imagens por classe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37,6%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6" name="Google Shape;446;p44"/>
          <p:cNvSpPr txBox="1">
            <a:spLocks noGrp="1"/>
          </p:cNvSpPr>
          <p:nvPr>
            <p:ph type="subTitle" idx="4294967295"/>
          </p:nvPr>
        </p:nvSpPr>
        <p:spPr>
          <a:xfrm flipH="1">
            <a:off x="1011836" y="3307369"/>
            <a:ext cx="3425208" cy="1238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Tamanho das imagens reduzido para 100 pixels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100%</a:t>
            </a:r>
          </a:p>
        </p:txBody>
      </p:sp>
      <p:sp>
        <p:nvSpPr>
          <p:cNvPr id="3" name="Google Shape;541;p47">
            <a:extLst>
              <a:ext uri="{FF2B5EF4-FFF2-40B4-BE49-F238E27FC236}">
                <a16:creationId xmlns:a16="http://schemas.microsoft.com/office/drawing/2014/main" id="{E12FF1BE-A737-25BE-1B92-C4AF22B63733}"/>
              </a:ext>
            </a:extLst>
          </p:cNvPr>
          <p:cNvSpPr/>
          <p:nvPr/>
        </p:nvSpPr>
        <p:spPr>
          <a:xfrm rot="5400000">
            <a:off x="4308926" y="-4175363"/>
            <a:ext cx="526151" cy="9144002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36;p44">
            <a:extLst>
              <a:ext uri="{FF2B5EF4-FFF2-40B4-BE49-F238E27FC236}">
                <a16:creationId xmlns:a16="http://schemas.microsoft.com/office/drawing/2014/main" id="{6B043C8F-EE9C-1506-6862-7DE123ACAB42}"/>
              </a:ext>
            </a:extLst>
          </p:cNvPr>
          <p:cNvSpPr txBox="1">
            <a:spLocks/>
          </p:cNvSpPr>
          <p:nvPr/>
        </p:nvSpPr>
        <p:spPr>
          <a:xfrm>
            <a:off x="1" y="131982"/>
            <a:ext cx="914399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pt-BR" sz="2400">
                <a:solidFill>
                  <a:schemeClr val="bg1"/>
                </a:solidFill>
              </a:rPr>
              <a:t>04. Construção e treino da rede neuronal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379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6267DAF-D65A-C369-F5B6-7CFE2A8A7D0B}"/>
              </a:ext>
            </a:extLst>
          </p:cNvPr>
          <p:cNvGrpSpPr/>
          <p:nvPr/>
        </p:nvGrpSpPr>
        <p:grpSpPr>
          <a:xfrm>
            <a:off x="3581400" y="963109"/>
            <a:ext cx="5848349" cy="3599900"/>
            <a:chOff x="0" y="1590675"/>
            <a:chExt cx="5848349" cy="35999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F12A73E-DEDE-7705-BF2C-04E2A54CF68C}"/>
                </a:ext>
              </a:extLst>
            </p:cNvPr>
            <p:cNvGrpSpPr/>
            <p:nvPr/>
          </p:nvGrpSpPr>
          <p:grpSpPr>
            <a:xfrm>
              <a:off x="0" y="1590675"/>
              <a:ext cx="5449325" cy="3533775"/>
              <a:chOff x="0" y="1590675"/>
              <a:chExt cx="5449325" cy="3533775"/>
            </a:xfrm>
          </p:grpSpPr>
          <p:sp>
            <p:nvSpPr>
              <p:cNvPr id="600" name="Google Shape;600;p51"/>
              <p:cNvSpPr/>
              <p:nvPr/>
            </p:nvSpPr>
            <p:spPr>
              <a:xfrm>
                <a:off x="0" y="1590675"/>
                <a:ext cx="5449325" cy="35337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D793B7-8320-F003-76C9-93A4757CB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8439" y="1704440"/>
                <a:ext cx="4412446" cy="3334819"/>
              </a:xfrm>
              <a:prstGeom prst="rect">
                <a:avLst/>
              </a:prstGeom>
            </p:spPr>
          </p:pic>
        </p:grpSp>
        <p:sp>
          <p:nvSpPr>
            <p:cNvPr id="603" name="Google Shape;603;p51"/>
            <p:cNvSpPr/>
            <p:nvPr/>
          </p:nvSpPr>
          <p:spPr>
            <a:xfrm>
              <a:off x="4961824" y="3371850"/>
              <a:ext cx="886525" cy="1818725"/>
            </a:xfrm>
            <a:prstGeom prst="rect">
              <a:avLst/>
            </a:prstGeom>
            <a:solidFill>
              <a:srgbClr val="CFC3AC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02" name="Google Shape;602;p51"/>
          <p:cNvSpPr txBox="1">
            <a:spLocks noGrp="1"/>
          </p:cNvSpPr>
          <p:nvPr>
            <p:ph type="ctrTitle"/>
          </p:nvPr>
        </p:nvSpPr>
        <p:spPr>
          <a:xfrm>
            <a:off x="112733" y="104241"/>
            <a:ext cx="4818152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sz="2400" b="1" dirty="0">
                <a:solidFill>
                  <a:schemeClr val="dk1"/>
                </a:solidFill>
                <a:latin typeface="Livvic"/>
                <a:sym typeface="Livvic"/>
              </a:rPr>
              <a:t>05. Website desenvolvido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15104-7218-E5EE-7947-C12DA8AE2BFA}"/>
              </a:ext>
            </a:extLst>
          </p:cNvPr>
          <p:cNvSpPr txBox="1"/>
          <p:nvPr/>
        </p:nvSpPr>
        <p:spPr>
          <a:xfrm>
            <a:off x="112734" y="1663809"/>
            <a:ext cx="32305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→ Faz a previsão para as próximas três horas</a:t>
            </a:r>
          </a:p>
          <a:p>
            <a:endParaRPr lang="pt-PT" dirty="0"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→ Faz a previsão para todos os distritos</a:t>
            </a:r>
          </a:p>
          <a:p>
            <a:endParaRPr lang="pt-PT" dirty="0"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→ Os dados e a imagem do radar são atualizadas a cada 10 minutos</a:t>
            </a:r>
          </a:p>
        </p:txBody>
      </p:sp>
    </p:spTree>
    <p:extLst>
      <p:ext uri="{BB962C8B-B14F-4D97-AF65-F5344CB8AC3E}">
        <p14:creationId xmlns:p14="http://schemas.microsoft.com/office/powerpoint/2010/main" val="2945272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1"/>
          <p:cNvSpPr txBox="1">
            <a:spLocks noGrp="1"/>
          </p:cNvSpPr>
          <p:nvPr>
            <p:ph type="ctrTitle"/>
          </p:nvPr>
        </p:nvSpPr>
        <p:spPr>
          <a:xfrm>
            <a:off x="112733" y="104241"/>
            <a:ext cx="4818152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sz="2400" b="1" dirty="0">
                <a:solidFill>
                  <a:schemeClr val="dk1"/>
                </a:solidFill>
                <a:latin typeface="Livvic"/>
                <a:sym typeface="Livvic"/>
              </a:rPr>
              <a:t>05. Website desenvolvido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9DF171-6882-70EA-900C-D9001EE20750}"/>
              </a:ext>
            </a:extLst>
          </p:cNvPr>
          <p:cNvGrpSpPr/>
          <p:nvPr/>
        </p:nvGrpSpPr>
        <p:grpSpPr>
          <a:xfrm>
            <a:off x="264948" y="1030546"/>
            <a:ext cx="1543050" cy="1850827"/>
            <a:chOff x="410656" y="1140023"/>
            <a:chExt cx="1543050" cy="1850827"/>
          </a:xfrm>
        </p:grpSpPr>
        <p:pic>
          <p:nvPicPr>
            <p:cNvPr id="2050" name="Picture 2" descr="Laptop - Free computer icons">
              <a:extLst>
                <a:ext uri="{FF2B5EF4-FFF2-40B4-BE49-F238E27FC236}">
                  <a16:creationId xmlns:a16="http://schemas.microsoft.com/office/drawing/2014/main" id="{24013546-CF3C-CF4D-141C-217F912B9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656" y="1447800"/>
              <a:ext cx="1543050" cy="154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566260-D16D-7BDE-EA39-FB7F88E5FF06}"/>
                </a:ext>
              </a:extLst>
            </p:cNvPr>
            <p:cNvSpPr txBox="1"/>
            <p:nvPr/>
          </p:nvSpPr>
          <p:spPr>
            <a:xfrm>
              <a:off x="619367" y="1140023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 dirty="0" err="1">
                  <a:latin typeface="Livvic" pitchFamily="2" charset="0"/>
                </a:rPr>
                <a:t>WebMeteo</a:t>
              </a:r>
              <a:endParaRPr lang="pt-PT" b="1" dirty="0">
                <a:latin typeface="Livvic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B1190F-A419-4391-7D34-1CA04F309884}"/>
              </a:ext>
            </a:extLst>
          </p:cNvPr>
          <p:cNvGrpSpPr/>
          <p:nvPr/>
        </p:nvGrpSpPr>
        <p:grpSpPr>
          <a:xfrm>
            <a:off x="3810282" y="1030546"/>
            <a:ext cx="1543050" cy="1814452"/>
            <a:chOff x="3996439" y="1049596"/>
            <a:chExt cx="1543050" cy="1814452"/>
          </a:xfrm>
        </p:grpSpPr>
        <p:pic>
          <p:nvPicPr>
            <p:cNvPr id="2054" name="Picture 6" descr="Api - Free computer icons">
              <a:extLst>
                <a:ext uri="{FF2B5EF4-FFF2-40B4-BE49-F238E27FC236}">
                  <a16:creationId xmlns:a16="http://schemas.microsoft.com/office/drawing/2014/main" id="{67F932DF-BC04-E565-CE01-E360779B27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6439" y="1320998"/>
              <a:ext cx="1543050" cy="154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8C7131-0F08-2345-F9DC-FE896A174814}"/>
                </a:ext>
              </a:extLst>
            </p:cNvPr>
            <p:cNvSpPr txBox="1"/>
            <p:nvPr/>
          </p:nvSpPr>
          <p:spPr>
            <a:xfrm>
              <a:off x="4205149" y="1049596"/>
              <a:ext cx="974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 dirty="0" err="1">
                  <a:latin typeface="Livvic" pitchFamily="2" charset="0"/>
                </a:rPr>
                <a:t>Flask</a:t>
              </a:r>
              <a:r>
                <a:rPr lang="pt-PT" b="1" dirty="0">
                  <a:latin typeface="Livvic" pitchFamily="2" charset="0"/>
                </a:rPr>
                <a:t> API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6E7647-9FE3-3FE5-F236-C392570BB560}"/>
              </a:ext>
            </a:extLst>
          </p:cNvPr>
          <p:cNvGrpSpPr/>
          <p:nvPr/>
        </p:nvGrpSpPr>
        <p:grpSpPr>
          <a:xfrm>
            <a:off x="7222829" y="1030546"/>
            <a:ext cx="1656223" cy="1807904"/>
            <a:chOff x="7222829" y="1030546"/>
            <a:chExt cx="1656223" cy="1807904"/>
          </a:xfrm>
        </p:grpSpPr>
        <p:pic>
          <p:nvPicPr>
            <p:cNvPr id="2056" name="Picture 8" descr="Server - Free multimedia icons">
              <a:extLst>
                <a:ext uri="{FF2B5EF4-FFF2-40B4-BE49-F238E27FC236}">
                  <a16:creationId xmlns:a16="http://schemas.microsoft.com/office/drawing/2014/main" id="{E13680CC-04BF-9F68-0CCA-A74E67BA04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5616" y="1447800"/>
              <a:ext cx="1390650" cy="1390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D707E-B045-F770-B31C-FEA2BE0674A9}"/>
                </a:ext>
              </a:extLst>
            </p:cNvPr>
            <p:cNvSpPr txBox="1"/>
            <p:nvPr/>
          </p:nvSpPr>
          <p:spPr>
            <a:xfrm>
              <a:off x="7222829" y="1030546"/>
              <a:ext cx="16562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 i="1" dirty="0">
                  <a:latin typeface="Livvic" pitchFamily="2" charset="0"/>
                </a:rPr>
                <a:t>Website</a:t>
              </a:r>
              <a:r>
                <a:rPr lang="pt-PT" b="1" dirty="0">
                  <a:latin typeface="Livvic" pitchFamily="2" charset="0"/>
                </a:rPr>
                <a:t> do IPMA</a:t>
              </a: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FBA9088-8567-7400-2183-BCFB0EEE6ED2}"/>
              </a:ext>
            </a:extLst>
          </p:cNvPr>
          <p:cNvSpPr/>
          <p:nvPr/>
        </p:nvSpPr>
        <p:spPr>
          <a:xfrm>
            <a:off x="1807998" y="1447800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99ECFE-B09A-24C3-D3E9-DBE313B74D48}"/>
              </a:ext>
            </a:extLst>
          </p:cNvPr>
          <p:cNvSpPr/>
          <p:nvPr/>
        </p:nvSpPr>
        <p:spPr>
          <a:xfrm>
            <a:off x="5389680" y="1447800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7AEC5E-C66A-316E-3CB4-8F3D5D64A4A2}"/>
              </a:ext>
            </a:extLst>
          </p:cNvPr>
          <p:cNvSpPr txBox="1"/>
          <p:nvPr/>
        </p:nvSpPr>
        <p:spPr>
          <a:xfrm>
            <a:off x="2141970" y="1279952"/>
            <a:ext cx="1543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A cada 10 minutos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84B9EEC-A9F3-8072-4A2E-EA8FC4B8124D}"/>
              </a:ext>
            </a:extLst>
          </p:cNvPr>
          <p:cNvSpPr/>
          <p:nvPr/>
        </p:nvSpPr>
        <p:spPr>
          <a:xfrm rot="10800000">
            <a:off x="5389680" y="2143125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EC9A9-91AD-958D-DE6B-D904E9BECDA0}"/>
              </a:ext>
            </a:extLst>
          </p:cNvPr>
          <p:cNvSpPr txBox="1"/>
          <p:nvPr/>
        </p:nvSpPr>
        <p:spPr>
          <a:xfrm>
            <a:off x="5389680" y="1835347"/>
            <a:ext cx="2337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Imagem atual dos radares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14E5113-ED8E-94CE-C326-FE4DBAC1CE95}"/>
              </a:ext>
            </a:extLst>
          </p:cNvPr>
          <p:cNvSpPr/>
          <p:nvPr/>
        </p:nvSpPr>
        <p:spPr>
          <a:xfrm rot="10800000">
            <a:off x="1824456" y="2148513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F94BFA-4CC4-4B4E-0873-0846C1618A3E}"/>
              </a:ext>
            </a:extLst>
          </p:cNvPr>
          <p:cNvSpPr txBox="1"/>
          <p:nvPr/>
        </p:nvSpPr>
        <p:spPr>
          <a:xfrm>
            <a:off x="1983446" y="2432447"/>
            <a:ext cx="1687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Previsões e imagem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ABBE572-EDCD-5773-2E43-1CFE13E7DE49}"/>
              </a:ext>
            </a:extLst>
          </p:cNvPr>
          <p:cNvSpPr/>
          <p:nvPr/>
        </p:nvSpPr>
        <p:spPr>
          <a:xfrm rot="5400000">
            <a:off x="4252645" y="2947799"/>
            <a:ext cx="638709" cy="3807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517D1D-9124-1FBC-BB36-BE029BBC16B5}"/>
              </a:ext>
            </a:extLst>
          </p:cNvPr>
          <p:cNvGrpSpPr/>
          <p:nvPr/>
        </p:nvGrpSpPr>
        <p:grpSpPr>
          <a:xfrm>
            <a:off x="2714031" y="3496209"/>
            <a:ext cx="3735552" cy="1543050"/>
            <a:chOff x="2704224" y="3496209"/>
            <a:chExt cx="3735552" cy="154305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DA8681C-3351-4D72-AD2A-6F95349CABB6}"/>
                </a:ext>
              </a:extLst>
            </p:cNvPr>
            <p:cNvSpPr/>
            <p:nvPr/>
          </p:nvSpPr>
          <p:spPr>
            <a:xfrm>
              <a:off x="2704224" y="3496209"/>
              <a:ext cx="3735552" cy="1543050"/>
            </a:xfrm>
            <a:prstGeom prst="rect">
              <a:avLst/>
            </a:prstGeom>
            <a:solidFill>
              <a:srgbClr val="43434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5DC40D-058F-4005-0135-7DE06B7866AE}"/>
                </a:ext>
              </a:extLst>
            </p:cNvPr>
            <p:cNvSpPr/>
            <p:nvPr/>
          </p:nvSpPr>
          <p:spPr>
            <a:xfrm>
              <a:off x="3026231" y="4232580"/>
              <a:ext cx="1289904" cy="638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/>
                <a:t>Para cada hora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5F0C90-D8DA-E227-2566-6C15B8F1C2BC}"/>
                </a:ext>
              </a:extLst>
            </p:cNvPr>
            <p:cNvSpPr/>
            <p:nvPr/>
          </p:nvSpPr>
          <p:spPr>
            <a:xfrm>
              <a:off x="4827867" y="4212369"/>
              <a:ext cx="1289904" cy="638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/>
                <a:t>Para cada distrito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149FC4-E49E-8FB1-8010-7B3E4D69CF09}"/>
                </a:ext>
              </a:extLst>
            </p:cNvPr>
            <p:cNvSpPr txBox="1"/>
            <p:nvPr/>
          </p:nvSpPr>
          <p:spPr>
            <a:xfrm>
              <a:off x="2704224" y="3555205"/>
              <a:ext cx="3735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400" dirty="0">
                  <a:solidFill>
                    <a:schemeClr val="bg1"/>
                  </a:solidFill>
                  <a:latin typeface="Catamaran Light" panose="020B0604020202020204" charset="0"/>
                  <a:cs typeface="Catamaran Light" panose="020B0604020202020204" charset="0"/>
                </a:rPr>
                <a:t>Previsão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196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9"/>
          <p:cNvPicPr preferRelativeResize="0"/>
          <p:nvPr/>
        </p:nvPicPr>
        <p:blipFill rotWithShape="1">
          <a:blip r:embed="rId3">
            <a:alphaModFix/>
          </a:blip>
          <a:srcRect t="15772" b="15772"/>
          <a:stretch/>
        </p:blipFill>
        <p:spPr>
          <a:xfrm>
            <a:off x="0" y="652475"/>
            <a:ext cx="4091849" cy="186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9"/>
          <p:cNvPicPr preferRelativeResize="0"/>
          <p:nvPr/>
        </p:nvPicPr>
        <p:blipFill rotWithShape="1">
          <a:blip r:embed="rId4">
            <a:alphaModFix/>
          </a:blip>
          <a:srcRect t="15766" b="15773"/>
          <a:stretch/>
        </p:blipFill>
        <p:spPr>
          <a:xfrm>
            <a:off x="0" y="2623525"/>
            <a:ext cx="4091849" cy="18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9"/>
          <p:cNvSpPr txBox="1">
            <a:spLocks noGrp="1"/>
          </p:cNvSpPr>
          <p:nvPr>
            <p:ph type="subTitle" idx="1"/>
          </p:nvPr>
        </p:nvSpPr>
        <p:spPr>
          <a:xfrm>
            <a:off x="4251148" y="1304255"/>
            <a:ext cx="3002101" cy="1198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 A rede não apresenta capacidades para fazer uma previsão correta em dias de chuva intensa</a:t>
            </a:r>
            <a:endParaRPr dirty="0"/>
          </a:p>
        </p:txBody>
      </p:sp>
      <p:sp>
        <p:nvSpPr>
          <p:cNvPr id="358" name="Google Shape;358;p39"/>
          <p:cNvSpPr txBox="1">
            <a:spLocks noGrp="1"/>
          </p:cNvSpPr>
          <p:nvPr>
            <p:ph type="subTitle" idx="2"/>
          </p:nvPr>
        </p:nvSpPr>
        <p:spPr>
          <a:xfrm>
            <a:off x="4251148" y="3357332"/>
            <a:ext cx="3140252" cy="1133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 Foi possível obter uma previsão estável apesar da carência de dados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9" name="Google Shape;359;p39"/>
          <p:cNvSpPr txBox="1">
            <a:spLocks noGrp="1"/>
          </p:cNvSpPr>
          <p:nvPr>
            <p:ph type="ctrTitle"/>
          </p:nvPr>
        </p:nvSpPr>
        <p:spPr>
          <a:xfrm>
            <a:off x="4251148" y="919355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Pontos </a:t>
            </a:r>
            <a:r>
              <a:rPr lang="en-US" dirty="0" err="1">
                <a:solidFill>
                  <a:schemeClr val="tx1"/>
                </a:solidFill>
              </a:rPr>
              <a:t>negativos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60" name="Google Shape;360;p39"/>
          <p:cNvSpPr txBox="1">
            <a:spLocks noGrp="1"/>
          </p:cNvSpPr>
          <p:nvPr>
            <p:ph type="ctrTitle" idx="3"/>
          </p:nvPr>
        </p:nvSpPr>
        <p:spPr>
          <a:xfrm>
            <a:off x="4233300" y="2951139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Pontos positivos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4091850" y="65247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9"/>
          <p:cNvSpPr/>
          <p:nvPr/>
        </p:nvSpPr>
        <p:spPr>
          <a:xfrm>
            <a:off x="4091850" y="262352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02;p51">
            <a:extLst>
              <a:ext uri="{FF2B5EF4-FFF2-40B4-BE49-F238E27FC236}">
                <a16:creationId xmlns:a16="http://schemas.microsoft.com/office/drawing/2014/main" id="{7FBC3AFE-631F-4C1A-1BA0-D531D7F239E9}"/>
              </a:ext>
            </a:extLst>
          </p:cNvPr>
          <p:cNvSpPr txBox="1">
            <a:spLocks/>
          </p:cNvSpPr>
          <p:nvPr/>
        </p:nvSpPr>
        <p:spPr>
          <a:xfrm>
            <a:off x="112733" y="104241"/>
            <a:ext cx="4818152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2400" dirty="0"/>
              <a:t>06. Análise de resultados</a:t>
            </a:r>
          </a:p>
        </p:txBody>
      </p:sp>
    </p:spTree>
    <p:extLst>
      <p:ext uri="{BB962C8B-B14F-4D97-AF65-F5344CB8AC3E}">
        <p14:creationId xmlns:p14="http://schemas.microsoft.com/office/powerpoint/2010/main" val="2677539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0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4676775" y="1910550"/>
            <a:ext cx="4105125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/>
              <a:t>Ótima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escalabilidade</a:t>
            </a:r>
            <a:endParaRPr lang="en-US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/>
              <a:t>Apresentará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imprecisão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épocas</a:t>
            </a:r>
            <a:r>
              <a:rPr lang="en-US" dirty="0"/>
              <a:t> de chuva </a:t>
            </a:r>
            <a:r>
              <a:rPr lang="en-US" dirty="0" err="1"/>
              <a:t>intensa</a:t>
            </a:r>
            <a:endParaRPr lang="en-US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Com um </a:t>
            </a:r>
            <a:r>
              <a:rPr lang="en-US" i="1" dirty="0"/>
              <a:t>dataset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completo</a:t>
            </a:r>
            <a:r>
              <a:rPr lang="en-US" dirty="0"/>
              <a:t> </a:t>
            </a:r>
            <a:r>
              <a:rPr lang="en-US" dirty="0" err="1"/>
              <a:t>tornar</a:t>
            </a:r>
            <a:r>
              <a:rPr lang="en-US" dirty="0"/>
              <a:t>-se-á </a:t>
            </a:r>
            <a:r>
              <a:rPr lang="en-US" dirty="0" err="1"/>
              <a:t>uma</a:t>
            </a:r>
            <a:r>
              <a:rPr lang="en-US" dirty="0"/>
              <a:t> ferramenta muito </a:t>
            </a:r>
            <a:r>
              <a:rPr lang="en-US" dirty="0" err="1"/>
              <a:t>útil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07. Conclusão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878190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64B6FD-607B-4992-3386-C9FA1603BC02}"/>
              </a:ext>
            </a:extLst>
          </p:cNvPr>
          <p:cNvGrpSpPr/>
          <p:nvPr/>
        </p:nvGrpSpPr>
        <p:grpSpPr>
          <a:xfrm>
            <a:off x="2295823" y="529686"/>
            <a:ext cx="1951346" cy="830997"/>
            <a:chOff x="2259961" y="-86603"/>
            <a:chExt cx="1951346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25858B-49EC-FB14-12B1-9A3C309BE5BF}"/>
                </a:ext>
              </a:extLst>
            </p:cNvPr>
            <p:cNvSpPr txBox="1"/>
            <p:nvPr/>
          </p:nvSpPr>
          <p:spPr>
            <a:xfrm>
              <a:off x="3209110" y="202893"/>
              <a:ext cx="10021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Introdução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77DA6A-CD8F-E208-E85F-F1F194CEF40F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3AF0A2-7225-FD0F-E4FA-D0A60DF88222}"/>
              </a:ext>
            </a:extLst>
          </p:cNvPr>
          <p:cNvGrpSpPr/>
          <p:nvPr/>
        </p:nvGrpSpPr>
        <p:grpSpPr>
          <a:xfrm>
            <a:off x="2295823" y="1182784"/>
            <a:ext cx="3528998" cy="830997"/>
            <a:chOff x="2259961" y="-86603"/>
            <a:chExt cx="3528998" cy="83099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7E21B9-319A-4820-DEED-B6C2CB57E3DE}"/>
                </a:ext>
              </a:extLst>
            </p:cNvPr>
            <p:cNvSpPr txBox="1"/>
            <p:nvPr/>
          </p:nvSpPr>
          <p:spPr>
            <a:xfrm>
              <a:off x="3209110" y="202893"/>
              <a:ext cx="257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Enquadramento teórico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E58634-368B-0688-4FAF-2FA3C947AA89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9B9981E-4A9A-BD87-16C2-80EAD1B19C03}"/>
              </a:ext>
            </a:extLst>
          </p:cNvPr>
          <p:cNvGrpSpPr/>
          <p:nvPr/>
        </p:nvGrpSpPr>
        <p:grpSpPr>
          <a:xfrm>
            <a:off x="2295823" y="2377383"/>
            <a:ext cx="4423227" cy="830997"/>
            <a:chOff x="2259961" y="-86603"/>
            <a:chExt cx="4423227" cy="83099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8783C9-CDC5-3053-851B-3B8756A7C7D6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Construção e treino da rede neuronal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73DA6E-D970-9F07-42B9-E196F701234A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8BD50F-2823-01D5-CEF0-14D6C8B963EF}"/>
              </a:ext>
            </a:extLst>
          </p:cNvPr>
          <p:cNvGrpSpPr/>
          <p:nvPr/>
        </p:nvGrpSpPr>
        <p:grpSpPr>
          <a:xfrm>
            <a:off x="2295823" y="2986142"/>
            <a:ext cx="4423227" cy="830997"/>
            <a:chOff x="2259961" y="-86603"/>
            <a:chExt cx="4423227" cy="83099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B5C66B-B6F6-0731-EBED-5D29D03897ED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Website desenvolvido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BA05C5-7DE1-7E4E-ACA4-1375201C44C6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05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B168142-5802-BB51-8891-C8967E6CFD94}"/>
              </a:ext>
            </a:extLst>
          </p:cNvPr>
          <p:cNvGrpSpPr/>
          <p:nvPr/>
        </p:nvGrpSpPr>
        <p:grpSpPr>
          <a:xfrm>
            <a:off x="2295823" y="3618108"/>
            <a:ext cx="4423227" cy="830997"/>
            <a:chOff x="2259961" y="-86603"/>
            <a:chExt cx="4423227" cy="83099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DBFE6B0-5B40-ECB4-930B-C91CEC0BDD37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Análise de resultados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0D8710-F845-EB72-CC38-3199ADB46812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06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84A373F-C29E-D41A-456A-82FFC983849A}"/>
              </a:ext>
            </a:extLst>
          </p:cNvPr>
          <p:cNvGrpSpPr/>
          <p:nvPr/>
        </p:nvGrpSpPr>
        <p:grpSpPr>
          <a:xfrm>
            <a:off x="2266719" y="4271206"/>
            <a:ext cx="4423227" cy="830997"/>
            <a:chOff x="2259961" y="-86603"/>
            <a:chExt cx="4423227" cy="83099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A47444-9759-E787-CC4A-3C2EC19D0910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Conclusão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28465D-7117-AEFE-D1FE-4D22CDCEA33B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07</a:t>
              </a:r>
            </a:p>
          </p:txBody>
        </p:sp>
      </p:grpSp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>
            <a:off x="1614537" y="3589"/>
            <a:ext cx="510451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Tópicos</a:t>
            </a:r>
            <a:endParaRPr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0F5F8A6-A4B7-83CA-3C6D-6CD6B01A706D}"/>
              </a:ext>
            </a:extLst>
          </p:cNvPr>
          <p:cNvGrpSpPr/>
          <p:nvPr/>
        </p:nvGrpSpPr>
        <p:grpSpPr>
          <a:xfrm>
            <a:off x="2295823" y="1764163"/>
            <a:ext cx="3528998" cy="830997"/>
            <a:chOff x="2259961" y="-86603"/>
            <a:chExt cx="3528998" cy="83099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2FE6314-435C-48AE-A618-6F123744FFC3}"/>
                </a:ext>
              </a:extLst>
            </p:cNvPr>
            <p:cNvSpPr txBox="1"/>
            <p:nvPr/>
          </p:nvSpPr>
          <p:spPr>
            <a:xfrm>
              <a:off x="3209110" y="202893"/>
              <a:ext cx="257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Ferramentas utilizadas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1F54393-BC4B-64C4-3F59-0078B65696FB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9" y="1986750"/>
            <a:ext cx="4105125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meteorologia</a:t>
            </a:r>
            <a:r>
              <a:rPr lang="en-US" dirty="0"/>
              <a:t> é </a:t>
            </a:r>
            <a:r>
              <a:rPr lang="en-US" dirty="0" err="1"/>
              <a:t>uma</a:t>
            </a:r>
            <a:r>
              <a:rPr lang="en-US" dirty="0"/>
              <a:t> área </a:t>
            </a:r>
            <a:r>
              <a:rPr lang="en-US" dirty="0" err="1"/>
              <a:t>multidisciplinar</a:t>
            </a:r>
            <a:r>
              <a:rPr lang="en-US" dirty="0"/>
              <a:t> que </a:t>
            </a:r>
            <a:r>
              <a:rPr lang="en-US" dirty="0" err="1"/>
              <a:t>influencia</a:t>
            </a:r>
            <a:r>
              <a:rPr lang="en-US" dirty="0"/>
              <a:t> todas as pessoas e as </a:t>
            </a:r>
            <a:r>
              <a:rPr lang="en-US" dirty="0" err="1"/>
              <a:t>suas</a:t>
            </a:r>
            <a:r>
              <a:rPr lang="en-US" dirty="0"/>
              <a:t> decisões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As </a:t>
            </a:r>
            <a:r>
              <a:rPr lang="en-US" dirty="0" err="1"/>
              <a:t>previsões</a:t>
            </a:r>
            <a:r>
              <a:rPr lang="en-US" dirty="0"/>
              <a:t> podem melhorar exponencialmente com o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i="1" dirty="0"/>
              <a:t>Deep Learning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Este projeto visa </a:t>
            </a:r>
            <a:r>
              <a:rPr lang="en-US" dirty="0" err="1"/>
              <a:t>obter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melhor previsão a </a:t>
            </a:r>
            <a:r>
              <a:rPr lang="en-US" dirty="0" err="1"/>
              <a:t>curto</a:t>
            </a:r>
            <a:r>
              <a:rPr lang="en-US" dirty="0"/>
              <a:t> prazo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8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 Introdução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3DEF46-7D26-211D-7E1E-E7BFEF2C0CDD}"/>
              </a:ext>
            </a:extLst>
          </p:cNvPr>
          <p:cNvSpPr txBox="1"/>
          <p:nvPr/>
        </p:nvSpPr>
        <p:spPr>
          <a:xfrm>
            <a:off x="8693150" y="4835723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BB2268-1EE5-470E-B44E-703222FAED00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1807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541;p47">
            <a:extLst>
              <a:ext uri="{FF2B5EF4-FFF2-40B4-BE49-F238E27FC236}">
                <a16:creationId xmlns:a16="http://schemas.microsoft.com/office/drawing/2014/main" id="{327E1ABD-139B-F73F-46EE-FFEE10544264}"/>
              </a:ext>
            </a:extLst>
          </p:cNvPr>
          <p:cNvSpPr/>
          <p:nvPr/>
        </p:nvSpPr>
        <p:spPr>
          <a:xfrm>
            <a:off x="7812682" y="1221578"/>
            <a:ext cx="1329600" cy="3921921"/>
          </a:xfrm>
          <a:prstGeom prst="rect">
            <a:avLst/>
          </a:prstGeom>
          <a:solidFill>
            <a:srgbClr val="434343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541;p47">
            <a:extLst>
              <a:ext uri="{FF2B5EF4-FFF2-40B4-BE49-F238E27FC236}">
                <a16:creationId xmlns:a16="http://schemas.microsoft.com/office/drawing/2014/main" id="{F6815067-18E0-4586-F289-8FF41D59A7F4}"/>
              </a:ext>
            </a:extLst>
          </p:cNvPr>
          <p:cNvSpPr/>
          <p:nvPr/>
        </p:nvSpPr>
        <p:spPr>
          <a:xfrm>
            <a:off x="0" y="0"/>
            <a:ext cx="1329600" cy="3921918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5494020" y="1221579"/>
            <a:ext cx="3649929" cy="2700339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 txBox="1">
            <a:spLocks noGrp="1"/>
          </p:cNvSpPr>
          <p:nvPr>
            <p:ph type="ctrTitle"/>
          </p:nvPr>
        </p:nvSpPr>
        <p:spPr>
          <a:xfrm>
            <a:off x="0" y="-11192"/>
            <a:ext cx="9144000" cy="621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 Enquadramento teórico</a:t>
            </a:r>
            <a:endParaRPr dirty="0"/>
          </a:p>
        </p:txBody>
      </p: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6265784A-CDFF-0A5A-3F79-DEBB1902D043}"/>
              </a:ext>
            </a:extLst>
          </p:cNvPr>
          <p:cNvGrpSpPr/>
          <p:nvPr/>
        </p:nvGrpSpPr>
        <p:grpSpPr>
          <a:xfrm>
            <a:off x="1718" y="1221580"/>
            <a:ext cx="3368542" cy="2700339"/>
            <a:chOff x="-4133" y="621981"/>
            <a:chExt cx="3368542" cy="2700339"/>
          </a:xfrm>
        </p:grpSpPr>
        <p:sp>
          <p:nvSpPr>
            <p:cNvPr id="386" name="Google Shape;386;p42"/>
            <p:cNvSpPr/>
            <p:nvPr/>
          </p:nvSpPr>
          <p:spPr>
            <a:xfrm>
              <a:off x="-4133" y="621981"/>
              <a:ext cx="3368542" cy="270033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" name="Google Shape;673;p28">
              <a:extLst>
                <a:ext uri="{FF2B5EF4-FFF2-40B4-BE49-F238E27FC236}">
                  <a16:creationId xmlns:a16="http://schemas.microsoft.com/office/drawing/2014/main" id="{65C8EDBB-FAEF-75AC-16B4-D00DC8AFCCEB}"/>
                </a:ext>
              </a:extLst>
            </p:cNvPr>
            <p:cNvSpPr/>
            <p:nvPr/>
          </p:nvSpPr>
          <p:spPr>
            <a:xfrm>
              <a:off x="126888" y="1087683"/>
              <a:ext cx="3106497" cy="2078745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76200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D42893-A48D-ADD5-6906-766E91933AF4}"/>
                </a:ext>
              </a:extLst>
            </p:cNvPr>
            <p:cNvSpPr txBox="1"/>
            <p:nvPr/>
          </p:nvSpPr>
          <p:spPr>
            <a:xfrm>
              <a:off x="690123" y="731548"/>
              <a:ext cx="19800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Catamaran Light" panose="020B0604020202020204" charset="0"/>
                  <a:cs typeface="Catamaran Light" panose="020B0604020202020204" charset="0"/>
                </a:rPr>
                <a:t>O neurónio artificial</a:t>
              </a:r>
            </a:p>
          </p:txBody>
        </p:sp>
      </p:grpSp>
      <p:pic>
        <p:nvPicPr>
          <p:cNvPr id="424" name="Picture 423">
            <a:extLst>
              <a:ext uri="{FF2B5EF4-FFF2-40B4-BE49-F238E27FC236}">
                <a16:creationId xmlns:a16="http://schemas.microsoft.com/office/drawing/2014/main" id="{64638C8C-EA10-9C19-8F55-6171B91FC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00" y="1687282"/>
            <a:ext cx="3566148" cy="2176040"/>
          </a:xfrm>
          <a:prstGeom prst="rect">
            <a:avLst/>
          </a:prstGeom>
        </p:spPr>
      </p:pic>
      <p:sp>
        <p:nvSpPr>
          <p:cNvPr id="425" name="TextBox 424">
            <a:extLst>
              <a:ext uri="{FF2B5EF4-FFF2-40B4-BE49-F238E27FC236}">
                <a16:creationId xmlns:a16="http://schemas.microsoft.com/office/drawing/2014/main" id="{0366687C-DC4E-A05D-58B4-189FDA826AAC}"/>
              </a:ext>
            </a:extLst>
          </p:cNvPr>
          <p:cNvSpPr txBox="1"/>
          <p:nvPr/>
        </p:nvSpPr>
        <p:spPr>
          <a:xfrm>
            <a:off x="5731850" y="1331147"/>
            <a:ext cx="3174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Rede neuronal em </a:t>
            </a:r>
            <a:r>
              <a:rPr lang="pt-PT" sz="1600" b="1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Deep</a:t>
            </a:r>
            <a:r>
              <a:rPr lang="pt-PT" sz="1600" b="1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  <a:r>
              <a:rPr lang="pt-PT" sz="1600" b="1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Learning</a:t>
            </a:r>
            <a:endParaRPr lang="pt-PT" sz="1600" b="1" i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22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89;p42">
            <a:extLst>
              <a:ext uri="{FF2B5EF4-FFF2-40B4-BE49-F238E27FC236}">
                <a16:creationId xmlns:a16="http://schemas.microsoft.com/office/drawing/2014/main" id="{735681C0-5A7B-A2F8-8509-8A53A9DEC8D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610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02. Enquadramento teórico</a:t>
            </a:r>
            <a:endParaRPr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91D3D1-1A0C-3E7C-5166-17804BCC7446}"/>
              </a:ext>
            </a:extLst>
          </p:cNvPr>
          <p:cNvGrpSpPr/>
          <p:nvPr/>
        </p:nvGrpSpPr>
        <p:grpSpPr>
          <a:xfrm>
            <a:off x="0" y="1454987"/>
            <a:ext cx="9144000" cy="2233525"/>
            <a:chOff x="0" y="1334506"/>
            <a:chExt cx="9144000" cy="2233525"/>
          </a:xfrm>
        </p:grpSpPr>
        <p:sp>
          <p:nvSpPr>
            <p:cNvPr id="24" name="Google Shape;175;p28">
              <a:extLst>
                <a:ext uri="{FF2B5EF4-FFF2-40B4-BE49-F238E27FC236}">
                  <a16:creationId xmlns:a16="http://schemas.microsoft.com/office/drawing/2014/main" id="{E7CF7A0E-37E9-5211-864C-EB6C524E2708}"/>
                </a:ext>
              </a:extLst>
            </p:cNvPr>
            <p:cNvSpPr/>
            <p:nvPr/>
          </p:nvSpPr>
          <p:spPr>
            <a:xfrm>
              <a:off x="0" y="1349342"/>
              <a:ext cx="4580208" cy="2218615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5;p28">
              <a:extLst>
                <a:ext uri="{FF2B5EF4-FFF2-40B4-BE49-F238E27FC236}">
                  <a16:creationId xmlns:a16="http://schemas.microsoft.com/office/drawing/2014/main" id="{0F7BEB39-C3E4-83CA-D8EF-008D71204F3D}"/>
                </a:ext>
              </a:extLst>
            </p:cNvPr>
            <p:cNvSpPr/>
            <p:nvPr/>
          </p:nvSpPr>
          <p:spPr>
            <a:xfrm>
              <a:off x="4580208" y="1349268"/>
              <a:ext cx="4563792" cy="2218763"/>
            </a:xfrm>
            <a:prstGeom prst="rect">
              <a:avLst/>
            </a:prstGeom>
            <a:solidFill>
              <a:srgbClr val="9082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270" name="Picture 6" descr="Introduction to Convolutional Neural Networks Architecture">
              <a:extLst>
                <a:ext uri="{FF2B5EF4-FFF2-40B4-BE49-F238E27FC236}">
                  <a16:creationId xmlns:a16="http://schemas.microsoft.com/office/drawing/2014/main" id="{54B66652-7B90-EE36-21C8-A40155FA58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97"/>
            <a:stretch/>
          </p:blipFill>
          <p:spPr bwMode="auto">
            <a:xfrm>
              <a:off x="4886176" y="1800353"/>
              <a:ext cx="3933534" cy="1509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Google Shape;172;p28">
              <a:extLst>
                <a:ext uri="{FF2B5EF4-FFF2-40B4-BE49-F238E27FC236}">
                  <a16:creationId xmlns:a16="http://schemas.microsoft.com/office/drawing/2014/main" id="{23C72A05-3B8B-821D-1C2F-62AE121337F7}"/>
                </a:ext>
              </a:extLst>
            </p:cNvPr>
            <p:cNvSpPr txBox="1">
              <a:spLocks/>
            </p:cNvSpPr>
            <p:nvPr/>
          </p:nvSpPr>
          <p:spPr>
            <a:xfrm>
              <a:off x="4560933" y="1334506"/>
              <a:ext cx="4580208" cy="2270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/>
                <a:t>Convolutional Layer</a:t>
              </a:r>
            </a:p>
          </p:txBody>
        </p:sp>
        <p:pic>
          <p:nvPicPr>
            <p:cNvPr id="15" name="Picture 14" descr="A graph of red and blue dots&#10;&#10;Description automatically generated">
              <a:extLst>
                <a:ext uri="{FF2B5EF4-FFF2-40B4-BE49-F238E27FC236}">
                  <a16:creationId xmlns:a16="http://schemas.microsoft.com/office/drawing/2014/main" id="{2133E2E2-BDEA-7FDD-9773-3DBB1AC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1542" y="1660816"/>
              <a:ext cx="2377125" cy="1821868"/>
            </a:xfrm>
            <a:prstGeom prst="rect">
              <a:avLst/>
            </a:prstGeom>
          </p:spPr>
        </p:pic>
        <p:sp>
          <p:nvSpPr>
            <p:cNvPr id="16" name="Google Shape;172;p28">
              <a:extLst>
                <a:ext uri="{FF2B5EF4-FFF2-40B4-BE49-F238E27FC236}">
                  <a16:creationId xmlns:a16="http://schemas.microsoft.com/office/drawing/2014/main" id="{2C584BFF-C2CF-EA99-3265-C7EA08EC4580}"/>
                </a:ext>
              </a:extLst>
            </p:cNvPr>
            <p:cNvSpPr txBox="1">
              <a:spLocks/>
            </p:cNvSpPr>
            <p:nvPr/>
          </p:nvSpPr>
          <p:spPr>
            <a:xfrm>
              <a:off x="1" y="1349194"/>
              <a:ext cx="4560934" cy="208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Batch Normalization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211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89;p42">
            <a:extLst>
              <a:ext uri="{FF2B5EF4-FFF2-40B4-BE49-F238E27FC236}">
                <a16:creationId xmlns:a16="http://schemas.microsoft.com/office/drawing/2014/main" id="{735681C0-5A7B-A2F8-8509-8A53A9DEC8D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610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02. Enquadramento teórico</a:t>
            </a:r>
            <a:endParaRPr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466EEF-38E4-D8C5-80C2-A8604F8274AE}"/>
              </a:ext>
            </a:extLst>
          </p:cNvPr>
          <p:cNvGrpSpPr/>
          <p:nvPr/>
        </p:nvGrpSpPr>
        <p:grpSpPr>
          <a:xfrm>
            <a:off x="0" y="1414701"/>
            <a:ext cx="9144001" cy="2314097"/>
            <a:chOff x="-1" y="1514074"/>
            <a:chExt cx="9144001" cy="2314097"/>
          </a:xfrm>
        </p:grpSpPr>
        <p:sp>
          <p:nvSpPr>
            <p:cNvPr id="175" name="Google Shape;175;p28"/>
            <p:cNvSpPr/>
            <p:nvPr/>
          </p:nvSpPr>
          <p:spPr>
            <a:xfrm>
              <a:off x="-1" y="1514148"/>
              <a:ext cx="4523961" cy="2313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172;p28">
              <a:extLst>
                <a:ext uri="{FF2B5EF4-FFF2-40B4-BE49-F238E27FC236}">
                  <a16:creationId xmlns:a16="http://schemas.microsoft.com/office/drawing/2014/main" id="{364AB9A7-ED2A-2FA4-2111-7B347D603CA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528911"/>
              <a:ext cx="4456596" cy="220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/>
                <a:t>Pooling Layer</a:t>
              </a:r>
            </a:p>
          </p:txBody>
        </p:sp>
        <p:sp>
          <p:nvSpPr>
            <p:cNvPr id="14" name="Google Shape;175;p28">
              <a:extLst>
                <a:ext uri="{FF2B5EF4-FFF2-40B4-BE49-F238E27FC236}">
                  <a16:creationId xmlns:a16="http://schemas.microsoft.com/office/drawing/2014/main" id="{DC4B8F4F-5810-8BD6-295A-178875718EF9}"/>
                </a:ext>
              </a:extLst>
            </p:cNvPr>
            <p:cNvSpPr/>
            <p:nvPr/>
          </p:nvSpPr>
          <p:spPr>
            <a:xfrm>
              <a:off x="4460408" y="1514222"/>
              <a:ext cx="4683592" cy="231394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62F7D32-C6A6-D53E-8C36-534DBC2BF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7773" y="1863861"/>
              <a:ext cx="4409315" cy="1786219"/>
            </a:xfrm>
            <a:prstGeom prst="rect">
              <a:avLst/>
            </a:prstGeom>
          </p:spPr>
        </p:pic>
        <p:sp>
          <p:nvSpPr>
            <p:cNvPr id="12" name="Google Shape;172;p28">
              <a:extLst>
                <a:ext uri="{FF2B5EF4-FFF2-40B4-BE49-F238E27FC236}">
                  <a16:creationId xmlns:a16="http://schemas.microsoft.com/office/drawing/2014/main" id="{A7EDC78E-E581-B565-FC12-E13298092372}"/>
                </a:ext>
              </a:extLst>
            </p:cNvPr>
            <p:cNvSpPr txBox="1">
              <a:spLocks/>
            </p:cNvSpPr>
            <p:nvPr/>
          </p:nvSpPr>
          <p:spPr>
            <a:xfrm>
              <a:off x="4256353" y="1514074"/>
              <a:ext cx="4883835" cy="205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Dropout Layer</a:t>
              </a:r>
            </a:p>
          </p:txBody>
        </p:sp>
      </p:grpSp>
      <p:pic>
        <p:nvPicPr>
          <p:cNvPr id="1026" name="Picture 2" descr="Convolutional Neural Network Champions —Part 1: LeNet-5 (TensorFlow 2.x) |  by Amir Nejad | Towards Data Science">
            <a:extLst>
              <a:ext uri="{FF2B5EF4-FFF2-40B4-BE49-F238E27FC236}">
                <a16:creationId xmlns:a16="http://schemas.microsoft.com/office/drawing/2014/main" id="{0CB9DA03-0963-1473-D848-949BC0F5F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60" y="2065194"/>
            <a:ext cx="2502560" cy="118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377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541;p47">
            <a:extLst>
              <a:ext uri="{FF2B5EF4-FFF2-40B4-BE49-F238E27FC236}">
                <a16:creationId xmlns:a16="http://schemas.microsoft.com/office/drawing/2014/main" id="{2E2E64E0-0A53-E42A-4601-4EC7D5701AF3}"/>
              </a:ext>
            </a:extLst>
          </p:cNvPr>
          <p:cNvSpPr/>
          <p:nvPr/>
        </p:nvSpPr>
        <p:spPr>
          <a:xfrm rot="5400000">
            <a:off x="4265922" y="-2007330"/>
            <a:ext cx="526151" cy="4510085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7"/>
          <p:cNvSpPr/>
          <p:nvPr/>
        </p:nvSpPr>
        <p:spPr>
          <a:xfrm>
            <a:off x="7114906" y="773237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7"/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7"/>
          <p:cNvSpPr/>
          <p:nvPr/>
        </p:nvSpPr>
        <p:spPr>
          <a:xfrm>
            <a:off x="720000" y="975325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3" name="Google Shape;543;p47"/>
          <p:cNvSpPr txBox="1">
            <a:spLocks noGrp="1"/>
          </p:cNvSpPr>
          <p:nvPr>
            <p:ph type="ctrTitle"/>
          </p:nvPr>
        </p:nvSpPr>
        <p:spPr>
          <a:xfrm>
            <a:off x="0" y="163"/>
            <a:ext cx="9144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03. Ferramentas utilizadas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53" name="Google Shape;553;p47"/>
          <p:cNvSpPr txBox="1">
            <a:spLocks noGrp="1"/>
          </p:cNvSpPr>
          <p:nvPr>
            <p:ph type="subTitle" idx="1"/>
          </p:nvPr>
        </p:nvSpPr>
        <p:spPr>
          <a:xfrm>
            <a:off x="699494" y="1745502"/>
            <a:ext cx="2291806" cy="395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→ </a:t>
            </a:r>
            <a:r>
              <a:rPr lang="pt-BR" i="1" dirty="0">
                <a:solidFill>
                  <a:schemeClr val="bg1"/>
                </a:solidFill>
              </a:rPr>
              <a:t>Framework</a:t>
            </a:r>
            <a:r>
              <a:rPr lang="pt-BR" dirty="0">
                <a:solidFill>
                  <a:schemeClr val="bg1"/>
                </a:solidFill>
              </a:rPr>
              <a:t> baseada em </a:t>
            </a:r>
            <a:r>
              <a:rPr lang="pt-BR" i="1" dirty="0">
                <a:solidFill>
                  <a:schemeClr val="bg1"/>
                </a:solidFill>
              </a:rPr>
              <a:t>HTML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i="1" dirty="0">
                <a:solidFill>
                  <a:schemeClr val="bg1"/>
                </a:solidFill>
              </a:rPr>
              <a:t>CSS</a:t>
            </a:r>
            <a:r>
              <a:rPr lang="pt-BR" dirty="0">
                <a:solidFill>
                  <a:schemeClr val="bg1"/>
                </a:solidFill>
              </a:rPr>
              <a:t>  e </a:t>
            </a:r>
            <a:r>
              <a:rPr lang="pt-BR" i="1" dirty="0" err="1">
                <a:solidFill>
                  <a:schemeClr val="bg1"/>
                </a:solidFill>
              </a:rPr>
              <a:t>JavaScript</a:t>
            </a:r>
            <a:endParaRPr lang="pt-BR" i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556" name="Google Shape;556;p47"/>
          <p:cNvSpPr txBox="1">
            <a:spLocks noGrp="1"/>
          </p:cNvSpPr>
          <p:nvPr>
            <p:ph type="ctrTitle" idx="2"/>
          </p:nvPr>
        </p:nvSpPr>
        <p:spPr>
          <a:xfrm>
            <a:off x="636813" y="1262834"/>
            <a:ext cx="1412236" cy="3781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Vue.js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26" name="Picture 2" descr="Vue.js - Wikipedia">
            <a:extLst>
              <a:ext uri="{FF2B5EF4-FFF2-40B4-BE49-F238E27FC236}">
                <a16:creationId xmlns:a16="http://schemas.microsoft.com/office/drawing/2014/main" id="{57AB2F83-6208-93AF-9435-D5840DAF9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44" y="1036851"/>
            <a:ext cx="556856" cy="48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42;p47">
            <a:extLst>
              <a:ext uri="{FF2B5EF4-FFF2-40B4-BE49-F238E27FC236}">
                <a16:creationId xmlns:a16="http://schemas.microsoft.com/office/drawing/2014/main" id="{346FB887-4A6D-5C10-F834-143953D5E89B}"/>
              </a:ext>
            </a:extLst>
          </p:cNvPr>
          <p:cNvSpPr/>
          <p:nvPr/>
        </p:nvSpPr>
        <p:spPr>
          <a:xfrm>
            <a:off x="5508406" y="932344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553;p47">
            <a:extLst>
              <a:ext uri="{FF2B5EF4-FFF2-40B4-BE49-F238E27FC236}">
                <a16:creationId xmlns:a16="http://schemas.microsoft.com/office/drawing/2014/main" id="{719DD517-10E6-1203-695A-4BE49FED38AC}"/>
              </a:ext>
            </a:extLst>
          </p:cNvPr>
          <p:cNvSpPr txBox="1">
            <a:spLocks/>
          </p:cNvSpPr>
          <p:nvPr/>
        </p:nvSpPr>
        <p:spPr>
          <a:xfrm>
            <a:off x="5487900" y="1702521"/>
            <a:ext cx="2291806" cy="39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r"/>
            <a:r>
              <a:rPr lang="pt-BR" dirty="0">
                <a:solidFill>
                  <a:schemeClr val="bg1"/>
                </a:solidFill>
              </a:rPr>
              <a:t>→ Plataforma de gestão e controlo de versões</a:t>
            </a:r>
            <a:endParaRPr lang="pt-BR" i="1" dirty="0">
              <a:solidFill>
                <a:schemeClr val="bg1"/>
              </a:solidFill>
            </a:endParaRPr>
          </a:p>
          <a:p>
            <a:pPr marL="0" indent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Google Shape;556;p47">
            <a:extLst>
              <a:ext uri="{FF2B5EF4-FFF2-40B4-BE49-F238E27FC236}">
                <a16:creationId xmlns:a16="http://schemas.microsoft.com/office/drawing/2014/main" id="{FA72299B-7FE1-537B-BCE5-876F6903F0CF}"/>
              </a:ext>
            </a:extLst>
          </p:cNvPr>
          <p:cNvSpPr txBox="1">
            <a:spLocks/>
          </p:cNvSpPr>
          <p:nvPr/>
        </p:nvSpPr>
        <p:spPr>
          <a:xfrm>
            <a:off x="5321989" y="1278875"/>
            <a:ext cx="1848117" cy="37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r"/>
            <a:r>
              <a:rPr lang="en-US" dirty="0">
                <a:solidFill>
                  <a:schemeClr val="lt1"/>
                </a:solidFill>
              </a:rPr>
              <a:t>GitHub</a:t>
            </a:r>
          </a:p>
        </p:txBody>
      </p:sp>
      <p:sp>
        <p:nvSpPr>
          <p:cNvPr id="6" name="Google Shape;542;p47">
            <a:extLst>
              <a:ext uri="{FF2B5EF4-FFF2-40B4-BE49-F238E27FC236}">
                <a16:creationId xmlns:a16="http://schemas.microsoft.com/office/drawing/2014/main" id="{4683090D-0854-5E2B-F029-404C4FE2EB58}"/>
              </a:ext>
            </a:extLst>
          </p:cNvPr>
          <p:cNvSpPr/>
          <p:nvPr/>
        </p:nvSpPr>
        <p:spPr>
          <a:xfrm>
            <a:off x="5508406" y="2156533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553;p47">
            <a:extLst>
              <a:ext uri="{FF2B5EF4-FFF2-40B4-BE49-F238E27FC236}">
                <a16:creationId xmlns:a16="http://schemas.microsoft.com/office/drawing/2014/main" id="{6FAAEC8C-7CB6-93C6-B1B0-0823E1AB7EAB}"/>
              </a:ext>
            </a:extLst>
          </p:cNvPr>
          <p:cNvSpPr txBox="1">
            <a:spLocks/>
          </p:cNvSpPr>
          <p:nvPr/>
        </p:nvSpPr>
        <p:spPr>
          <a:xfrm>
            <a:off x="5487900" y="2926710"/>
            <a:ext cx="2291806" cy="39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r"/>
            <a:r>
              <a:rPr lang="pt-BR" dirty="0">
                <a:solidFill>
                  <a:schemeClr val="bg1"/>
                </a:solidFill>
              </a:rPr>
              <a:t>→ </a:t>
            </a:r>
            <a:r>
              <a:rPr lang="pt-BR" i="1" dirty="0">
                <a:solidFill>
                  <a:schemeClr val="bg1"/>
                </a:solidFill>
              </a:rPr>
              <a:t>IDE  </a:t>
            </a:r>
            <a:r>
              <a:rPr lang="pt-BR" dirty="0">
                <a:solidFill>
                  <a:schemeClr val="bg1"/>
                </a:solidFill>
              </a:rPr>
              <a:t>com grande extensibilidade e terminal integrado</a:t>
            </a:r>
            <a:endParaRPr lang="pt-BR" i="1" dirty="0">
              <a:solidFill>
                <a:schemeClr val="bg1"/>
              </a:solidFill>
            </a:endParaRPr>
          </a:p>
        </p:txBody>
      </p:sp>
      <p:sp>
        <p:nvSpPr>
          <p:cNvPr id="8" name="Google Shape;556;p47">
            <a:extLst>
              <a:ext uri="{FF2B5EF4-FFF2-40B4-BE49-F238E27FC236}">
                <a16:creationId xmlns:a16="http://schemas.microsoft.com/office/drawing/2014/main" id="{B196F09B-137C-4AEB-6527-73439086E87D}"/>
              </a:ext>
            </a:extLst>
          </p:cNvPr>
          <p:cNvSpPr txBox="1">
            <a:spLocks/>
          </p:cNvSpPr>
          <p:nvPr/>
        </p:nvSpPr>
        <p:spPr>
          <a:xfrm>
            <a:off x="5377924" y="2468326"/>
            <a:ext cx="1726729" cy="37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r"/>
            <a:r>
              <a:rPr lang="en-US" dirty="0">
                <a:solidFill>
                  <a:schemeClr val="lt1"/>
                </a:solidFill>
              </a:rPr>
              <a:t>Visual Studio Code</a:t>
            </a:r>
          </a:p>
        </p:txBody>
      </p:sp>
      <p:sp>
        <p:nvSpPr>
          <p:cNvPr id="10" name="Google Shape;542;p47">
            <a:extLst>
              <a:ext uri="{FF2B5EF4-FFF2-40B4-BE49-F238E27FC236}">
                <a16:creationId xmlns:a16="http://schemas.microsoft.com/office/drawing/2014/main" id="{6BB0F801-7F28-CAF4-27C4-06FE4E0FEC93}"/>
              </a:ext>
            </a:extLst>
          </p:cNvPr>
          <p:cNvSpPr/>
          <p:nvPr/>
        </p:nvSpPr>
        <p:spPr>
          <a:xfrm>
            <a:off x="5508406" y="3380231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553;p47">
            <a:extLst>
              <a:ext uri="{FF2B5EF4-FFF2-40B4-BE49-F238E27FC236}">
                <a16:creationId xmlns:a16="http://schemas.microsoft.com/office/drawing/2014/main" id="{DA10962D-B223-B292-B5C6-AF493505B2BF}"/>
              </a:ext>
            </a:extLst>
          </p:cNvPr>
          <p:cNvSpPr txBox="1">
            <a:spLocks/>
          </p:cNvSpPr>
          <p:nvPr/>
        </p:nvSpPr>
        <p:spPr>
          <a:xfrm>
            <a:off x="5531128" y="4275595"/>
            <a:ext cx="2291806" cy="39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r"/>
            <a:r>
              <a:rPr lang="pt-BR" dirty="0">
                <a:solidFill>
                  <a:schemeClr val="bg1"/>
                </a:solidFill>
              </a:rPr>
              <a:t>→ </a:t>
            </a:r>
            <a:r>
              <a:rPr lang="pt-BR" i="1" dirty="0">
                <a:solidFill>
                  <a:schemeClr val="bg1"/>
                </a:solidFill>
              </a:rPr>
              <a:t>IDE  </a:t>
            </a:r>
            <a:r>
              <a:rPr lang="pt-BR" dirty="0">
                <a:solidFill>
                  <a:schemeClr val="bg1"/>
                </a:solidFill>
              </a:rPr>
              <a:t>com suporte a células</a:t>
            </a:r>
            <a:endParaRPr lang="pt-BR" i="1" dirty="0">
              <a:solidFill>
                <a:schemeClr val="bg1"/>
              </a:solidFill>
            </a:endParaRPr>
          </a:p>
          <a:p>
            <a:pPr marL="0" indent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Google Shape;556;p47">
            <a:extLst>
              <a:ext uri="{FF2B5EF4-FFF2-40B4-BE49-F238E27FC236}">
                <a16:creationId xmlns:a16="http://schemas.microsoft.com/office/drawing/2014/main" id="{3B8409B0-0CCD-2084-543A-93131AEB9E70}"/>
              </a:ext>
            </a:extLst>
          </p:cNvPr>
          <p:cNvSpPr txBox="1">
            <a:spLocks/>
          </p:cNvSpPr>
          <p:nvPr/>
        </p:nvSpPr>
        <p:spPr>
          <a:xfrm>
            <a:off x="5649457" y="3725212"/>
            <a:ext cx="1412236" cy="37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r"/>
            <a:r>
              <a:rPr lang="en-US" dirty="0">
                <a:solidFill>
                  <a:schemeClr val="lt1"/>
                </a:solidFill>
              </a:rPr>
              <a:t>Jupyter Notebook</a:t>
            </a:r>
          </a:p>
        </p:txBody>
      </p:sp>
      <p:pic>
        <p:nvPicPr>
          <p:cNvPr id="1032" name="Picture 8" descr="What About GitHub Desktop?. “GitHub Desktop” is an application that… | by  Adam Reed | Medium">
            <a:extLst>
              <a:ext uri="{FF2B5EF4-FFF2-40B4-BE49-F238E27FC236}">
                <a16:creationId xmlns:a16="http://schemas.microsoft.com/office/drawing/2014/main" id="{01EB5E26-8D64-8781-4261-EA31AE259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461" y="868975"/>
            <a:ext cx="657245" cy="71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sual Studio Code — Vikipediya">
            <a:extLst>
              <a:ext uri="{FF2B5EF4-FFF2-40B4-BE49-F238E27FC236}">
                <a16:creationId xmlns:a16="http://schemas.microsoft.com/office/drawing/2014/main" id="{856C1A4B-3484-4AA1-9CE5-B108811BA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965" y="2177803"/>
            <a:ext cx="618565" cy="61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logo with white text and orange circles&#10;&#10;Description automatically generated">
            <a:extLst>
              <a:ext uri="{FF2B5EF4-FFF2-40B4-BE49-F238E27FC236}">
                <a16:creationId xmlns:a16="http://schemas.microsoft.com/office/drawing/2014/main" id="{ED699ABA-5580-EDB9-6225-A24DDA10C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4906" y="3407756"/>
            <a:ext cx="621919" cy="720370"/>
          </a:xfrm>
          <a:prstGeom prst="rect">
            <a:avLst/>
          </a:prstGeom>
        </p:spPr>
      </p:pic>
      <p:sp>
        <p:nvSpPr>
          <p:cNvPr id="16" name="Google Shape;540;p47">
            <a:extLst>
              <a:ext uri="{FF2B5EF4-FFF2-40B4-BE49-F238E27FC236}">
                <a16:creationId xmlns:a16="http://schemas.microsoft.com/office/drawing/2014/main" id="{34BA536B-626F-AB21-EC79-8DB3F36A4A4C}"/>
              </a:ext>
            </a:extLst>
          </p:cNvPr>
          <p:cNvSpPr/>
          <p:nvPr/>
        </p:nvSpPr>
        <p:spPr>
          <a:xfrm>
            <a:off x="720000" y="3431031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54;p47">
            <a:extLst>
              <a:ext uri="{FF2B5EF4-FFF2-40B4-BE49-F238E27FC236}">
                <a16:creationId xmlns:a16="http://schemas.microsoft.com/office/drawing/2014/main" id="{4E75AF07-1FE9-A103-4EB3-6210DF8C9341}"/>
              </a:ext>
            </a:extLst>
          </p:cNvPr>
          <p:cNvSpPr txBox="1">
            <a:spLocks/>
          </p:cNvSpPr>
          <p:nvPr/>
        </p:nvSpPr>
        <p:spPr>
          <a:xfrm>
            <a:off x="717850" y="4158344"/>
            <a:ext cx="2271300" cy="42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n-US" dirty="0">
                <a:solidFill>
                  <a:schemeClr val="bg1"/>
                </a:solidFill>
              </a:rPr>
              <a:t>→</a:t>
            </a:r>
            <a:r>
              <a:rPr lang="en-US" i="1" dirty="0">
                <a:solidFill>
                  <a:schemeClr val="bg1"/>
                </a:solidFill>
              </a:rPr>
              <a:t>Framework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Python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focada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Web </a:t>
            </a:r>
            <a:r>
              <a:rPr lang="en-US" i="1" dirty="0" err="1">
                <a:solidFill>
                  <a:schemeClr val="bg1"/>
                </a:solidFill>
              </a:rPr>
              <a:t>Developement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8" name="Google Shape;555;p47">
            <a:extLst>
              <a:ext uri="{FF2B5EF4-FFF2-40B4-BE49-F238E27FC236}">
                <a16:creationId xmlns:a16="http://schemas.microsoft.com/office/drawing/2014/main" id="{77B08D8A-B9E2-D0D1-9328-2F29EC2F107E}"/>
              </a:ext>
            </a:extLst>
          </p:cNvPr>
          <p:cNvSpPr txBox="1">
            <a:spLocks/>
          </p:cNvSpPr>
          <p:nvPr/>
        </p:nvSpPr>
        <p:spPr>
          <a:xfrm>
            <a:off x="1254126" y="3731964"/>
            <a:ext cx="1481016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n-US" dirty="0">
                <a:solidFill>
                  <a:schemeClr val="lt1"/>
                </a:solidFill>
              </a:rPr>
              <a:t>Flask</a:t>
            </a:r>
          </a:p>
        </p:txBody>
      </p:sp>
      <p:sp>
        <p:nvSpPr>
          <p:cNvPr id="540" name="Google Shape;540;p47"/>
          <p:cNvSpPr/>
          <p:nvPr/>
        </p:nvSpPr>
        <p:spPr>
          <a:xfrm>
            <a:off x="727522" y="2201158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7"/>
          <p:cNvSpPr txBox="1">
            <a:spLocks noGrp="1"/>
          </p:cNvSpPr>
          <p:nvPr>
            <p:ph type="subTitle" idx="3"/>
          </p:nvPr>
        </p:nvSpPr>
        <p:spPr>
          <a:xfrm>
            <a:off x="725372" y="2928471"/>
            <a:ext cx="2271300" cy="424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→</a:t>
            </a:r>
            <a:r>
              <a:rPr lang="en-US" i="1" dirty="0">
                <a:solidFill>
                  <a:schemeClr val="bg1"/>
                </a:solidFill>
              </a:rPr>
              <a:t>Framework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Python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focada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Machine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Learning</a:t>
            </a:r>
            <a:endParaRPr i="1" dirty="0">
              <a:solidFill>
                <a:schemeClr val="bg1"/>
              </a:solidFill>
            </a:endParaRPr>
          </a:p>
        </p:txBody>
      </p:sp>
      <p:sp>
        <p:nvSpPr>
          <p:cNvPr id="555" name="Google Shape;555;p47"/>
          <p:cNvSpPr txBox="1">
            <a:spLocks noGrp="1"/>
          </p:cNvSpPr>
          <p:nvPr>
            <p:ph type="ctrTitle" idx="4"/>
          </p:nvPr>
        </p:nvSpPr>
        <p:spPr>
          <a:xfrm>
            <a:off x="1243873" y="2546565"/>
            <a:ext cx="1481016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Tensorflow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64213A0-4A20-F0ED-B8E2-29456A9FE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73" y="2255653"/>
            <a:ext cx="587540" cy="62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4C64A78-6886-2D3F-3FDA-B5437D238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46" y="3484043"/>
            <a:ext cx="516251" cy="51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/>
          <p:nvPr/>
        </p:nvSpPr>
        <p:spPr>
          <a:xfrm>
            <a:off x="5157466" y="1113067"/>
            <a:ext cx="352500" cy="47715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/>
          <p:nvPr/>
        </p:nvSpPr>
        <p:spPr>
          <a:xfrm>
            <a:off x="3801982" y="2933228"/>
            <a:ext cx="352500" cy="569289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5"/>
          <p:cNvSpPr/>
          <p:nvPr/>
        </p:nvSpPr>
        <p:spPr>
          <a:xfrm>
            <a:off x="6630907" y="2933228"/>
            <a:ext cx="352500" cy="56929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5"/>
          <p:cNvSpPr/>
          <p:nvPr/>
        </p:nvSpPr>
        <p:spPr>
          <a:xfrm>
            <a:off x="855569" y="2861416"/>
            <a:ext cx="352500" cy="641101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8" name="Google Shape;458;p45"/>
          <p:cNvCxnSpPr>
            <a:cxnSpLocks/>
          </p:cNvCxnSpPr>
          <p:nvPr/>
        </p:nvCxnSpPr>
        <p:spPr>
          <a:xfrm flipH="1" flipV="1">
            <a:off x="5316571" y="1113067"/>
            <a:ext cx="2613" cy="115645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2" name="Google Shape;462;p45"/>
          <p:cNvGrpSpPr/>
          <p:nvPr/>
        </p:nvGrpSpPr>
        <p:grpSpPr>
          <a:xfrm>
            <a:off x="855569" y="2233128"/>
            <a:ext cx="6001362" cy="222300"/>
            <a:chOff x="1464850" y="436376"/>
            <a:chExt cx="6001362" cy="222300"/>
          </a:xfrm>
        </p:grpSpPr>
        <p:sp>
          <p:nvSpPr>
            <p:cNvPr id="463" name="Google Shape;463;p45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8" name="Google Shape;468;p45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5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5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3" name="Google Shape;473;p45"/>
          <p:cNvSpPr txBox="1"/>
          <p:nvPr/>
        </p:nvSpPr>
        <p:spPr>
          <a:xfrm>
            <a:off x="5307993" y="975393"/>
            <a:ext cx="1437788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Foco na coerência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74" name="Google Shape;474;p45"/>
          <p:cNvCxnSpPr>
            <a:cxnSpLocks/>
          </p:cNvCxnSpPr>
          <p:nvPr/>
        </p:nvCxnSpPr>
        <p:spPr>
          <a:xfrm flipV="1">
            <a:off x="3900419" y="2369463"/>
            <a:ext cx="0" cy="113125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6" name="Google Shape;476;p45"/>
          <p:cNvSpPr txBox="1"/>
          <p:nvPr/>
        </p:nvSpPr>
        <p:spPr>
          <a:xfrm>
            <a:off x="3908780" y="2870908"/>
            <a:ext cx="1968526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Normalização dos dados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79" name="Google Shape;479;p45"/>
          <p:cNvSpPr txBox="1"/>
          <p:nvPr/>
        </p:nvSpPr>
        <p:spPr>
          <a:xfrm>
            <a:off x="919457" y="2870908"/>
            <a:ext cx="1662072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Obtenção dos dados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80" name="Google Shape;480;p45"/>
          <p:cNvCxnSpPr>
            <a:cxnSpLocks/>
            <a:endCxn id="465" idx="0"/>
          </p:cNvCxnSpPr>
          <p:nvPr/>
        </p:nvCxnSpPr>
        <p:spPr>
          <a:xfrm flipH="1" flipV="1">
            <a:off x="6745781" y="2233128"/>
            <a:ext cx="2613" cy="126759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45"/>
          <p:cNvSpPr txBox="1"/>
          <p:nvPr/>
        </p:nvSpPr>
        <p:spPr>
          <a:xfrm>
            <a:off x="6745781" y="2870908"/>
            <a:ext cx="1909437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Data augmentation</a:t>
            </a:r>
            <a:endParaRPr sz="1800" b="1" i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8" name="Google Shape;452;p45">
            <a:extLst>
              <a:ext uri="{FF2B5EF4-FFF2-40B4-BE49-F238E27FC236}">
                <a16:creationId xmlns:a16="http://schemas.microsoft.com/office/drawing/2014/main" id="{6FE9BBA8-0C73-FDAF-CA66-B30B4B2E7511}"/>
              </a:ext>
            </a:extLst>
          </p:cNvPr>
          <p:cNvSpPr/>
          <p:nvPr/>
        </p:nvSpPr>
        <p:spPr>
          <a:xfrm>
            <a:off x="2248278" y="1113067"/>
            <a:ext cx="352500" cy="47715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458;p45">
            <a:extLst>
              <a:ext uri="{FF2B5EF4-FFF2-40B4-BE49-F238E27FC236}">
                <a16:creationId xmlns:a16="http://schemas.microsoft.com/office/drawing/2014/main" id="{4469AD63-0D3D-D5E7-B5F6-5E9105029BBD}"/>
              </a:ext>
            </a:extLst>
          </p:cNvPr>
          <p:cNvCxnSpPr>
            <a:cxnSpLocks/>
          </p:cNvCxnSpPr>
          <p:nvPr/>
        </p:nvCxnSpPr>
        <p:spPr>
          <a:xfrm flipH="1" flipV="1">
            <a:off x="2407383" y="1113067"/>
            <a:ext cx="2613" cy="115645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473;p45">
            <a:extLst>
              <a:ext uri="{FF2B5EF4-FFF2-40B4-BE49-F238E27FC236}">
                <a16:creationId xmlns:a16="http://schemas.microsoft.com/office/drawing/2014/main" id="{B161AB4D-FF8F-FD40-CE52-1AA19E94CA62}"/>
              </a:ext>
            </a:extLst>
          </p:cNvPr>
          <p:cNvSpPr txBox="1"/>
          <p:nvPr/>
        </p:nvSpPr>
        <p:spPr>
          <a:xfrm>
            <a:off x="2388198" y="987410"/>
            <a:ext cx="1621816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Recorte por distritos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77" name="Google Shape;477;p45"/>
          <p:cNvCxnSpPr>
            <a:cxnSpLocks/>
            <a:endCxn id="463" idx="0"/>
          </p:cNvCxnSpPr>
          <p:nvPr/>
        </p:nvCxnSpPr>
        <p:spPr>
          <a:xfrm flipV="1">
            <a:off x="957194" y="2233128"/>
            <a:ext cx="9525" cy="126759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065AF9A-FE85-E5FB-5C40-0914258C9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729683"/>
              </p:ext>
            </p:extLst>
          </p:nvPr>
        </p:nvGraphicFramePr>
        <p:xfrm>
          <a:off x="1106482" y="4129799"/>
          <a:ext cx="6095999" cy="8890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43703524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55838871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35447729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56483582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33234280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95254101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4528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6 a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3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21592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01968"/>
                  </a:ext>
                </a:extLst>
              </a:tr>
            </a:tbl>
          </a:graphicData>
        </a:graphic>
      </p:graphicFrame>
      <p:sp>
        <p:nvSpPr>
          <p:cNvPr id="44" name="Google Shape;541;p47">
            <a:extLst>
              <a:ext uri="{FF2B5EF4-FFF2-40B4-BE49-F238E27FC236}">
                <a16:creationId xmlns:a16="http://schemas.microsoft.com/office/drawing/2014/main" id="{0007213B-F42E-D35C-8BC1-58F400FA0658}"/>
              </a:ext>
            </a:extLst>
          </p:cNvPr>
          <p:cNvSpPr/>
          <p:nvPr/>
        </p:nvSpPr>
        <p:spPr>
          <a:xfrm rot="5400000">
            <a:off x="4308926" y="-4175363"/>
            <a:ext cx="526151" cy="9144002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36;p44">
            <a:extLst>
              <a:ext uri="{FF2B5EF4-FFF2-40B4-BE49-F238E27FC236}">
                <a16:creationId xmlns:a16="http://schemas.microsoft.com/office/drawing/2014/main" id="{4BB8424A-D0B5-2B9B-D772-8F6A13244E2F}"/>
              </a:ext>
            </a:extLst>
          </p:cNvPr>
          <p:cNvSpPr txBox="1">
            <a:spLocks/>
          </p:cNvSpPr>
          <p:nvPr/>
        </p:nvSpPr>
        <p:spPr>
          <a:xfrm>
            <a:off x="1" y="131982"/>
            <a:ext cx="914399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pt-BR" sz="2400">
                <a:solidFill>
                  <a:schemeClr val="bg1"/>
                </a:solidFill>
              </a:rPr>
              <a:t>04. Construção e treino da rede neuronal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503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16B60CA-AA06-F669-4B73-774E913ADC1B}"/>
              </a:ext>
            </a:extLst>
          </p:cNvPr>
          <p:cNvSpPr/>
          <p:nvPr/>
        </p:nvSpPr>
        <p:spPr>
          <a:xfrm>
            <a:off x="0" y="0"/>
            <a:ext cx="42248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3" name="Google Shape;203;p30"/>
          <p:cNvSpPr/>
          <p:nvPr/>
        </p:nvSpPr>
        <p:spPr>
          <a:xfrm rot="-5400000">
            <a:off x="6626688" y="-894492"/>
            <a:ext cx="772366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460821" y="-132038"/>
            <a:ext cx="3104100" cy="11757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04. Construção e treino da rede neuronal 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608421" y="1447154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Rede neuronal focada em: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→Alta capacidade de generalização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→Boa precisão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→Computacionalmente eficaz</a:t>
            </a:r>
            <a:endParaRPr dirty="0"/>
          </a:p>
        </p:txBody>
      </p:sp>
      <p:pic>
        <p:nvPicPr>
          <p:cNvPr id="196" name="Picture 195" descr="A colorful cubes with numbers and a black background&#10;&#10;Description automatically generated">
            <a:extLst>
              <a:ext uri="{FF2B5EF4-FFF2-40B4-BE49-F238E27FC236}">
                <a16:creationId xmlns:a16="http://schemas.microsoft.com/office/drawing/2014/main" id="{F354DC7E-B33A-277D-7B5F-84661CC47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" t="1337" r="30916" b="3921"/>
          <a:stretch/>
        </p:blipFill>
        <p:spPr>
          <a:xfrm>
            <a:off x="73959" y="0"/>
            <a:ext cx="3966882" cy="3664324"/>
          </a:xfrm>
          <a:prstGeom prst="rect">
            <a:avLst/>
          </a:prstGeom>
        </p:spPr>
      </p:pic>
      <p:sp>
        <p:nvSpPr>
          <p:cNvPr id="232" name="Rectangle 231">
            <a:extLst>
              <a:ext uri="{FF2B5EF4-FFF2-40B4-BE49-F238E27FC236}">
                <a16:creationId xmlns:a16="http://schemas.microsoft.com/office/drawing/2014/main" id="{0A214F44-37D4-1547-A4C0-94F51A1A2B0F}"/>
              </a:ext>
            </a:extLst>
          </p:cNvPr>
          <p:cNvSpPr/>
          <p:nvPr/>
        </p:nvSpPr>
        <p:spPr>
          <a:xfrm>
            <a:off x="2112449" y="3444096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9518F6CE-8F75-180B-CBD8-40590A003782}"/>
              </a:ext>
            </a:extLst>
          </p:cNvPr>
          <p:cNvSpPr txBox="1"/>
          <p:nvPr/>
        </p:nvSpPr>
        <p:spPr>
          <a:xfrm>
            <a:off x="2137302" y="3434571"/>
            <a:ext cx="22878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1. Conv2D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2. Conv2D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3.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4.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Dropout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5. MaxPooling2D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6.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7. Conv2D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406AFB7-57E2-4ABF-93FA-A2CA9C3DE6BC}"/>
              </a:ext>
            </a:extLst>
          </p:cNvPr>
          <p:cNvSpPr txBox="1"/>
          <p:nvPr/>
        </p:nvSpPr>
        <p:spPr>
          <a:xfrm>
            <a:off x="4425162" y="3444096"/>
            <a:ext cx="2287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8.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9.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Flatten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10. Dense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11.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12.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Dropout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13. Dense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1425</Words>
  <Application>Microsoft Office PowerPoint</Application>
  <PresentationFormat>On-screen Show (16:9)</PresentationFormat>
  <Paragraphs>161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Livvic</vt:lpstr>
      <vt:lpstr>Arial</vt:lpstr>
      <vt:lpstr>Catamaran Light</vt:lpstr>
      <vt:lpstr>Söhne</vt:lpstr>
      <vt:lpstr>Fira Sans Extra Condensed Medium</vt:lpstr>
      <vt:lpstr>Roboto</vt:lpstr>
      <vt:lpstr>Engineering Project Proposal by Slidesgo</vt:lpstr>
      <vt:lpstr>Site WebMeteo com Inteligência Artificial</vt:lpstr>
      <vt:lpstr>Tópicos</vt:lpstr>
      <vt:lpstr>01. Introdução</vt:lpstr>
      <vt:lpstr>02. Enquadramento teórico</vt:lpstr>
      <vt:lpstr>02. Enquadramento teórico</vt:lpstr>
      <vt:lpstr>02. Enquadramento teórico</vt:lpstr>
      <vt:lpstr>03. Ferramentas utilizadas</vt:lpstr>
      <vt:lpstr>PowerPoint Presentation</vt:lpstr>
      <vt:lpstr>04. Construção e treino da rede neuronal </vt:lpstr>
      <vt:lpstr>Loss function</vt:lpstr>
      <vt:lpstr>04. Construção e treino da rede neuronal </vt:lpstr>
      <vt:lpstr>05. Website desenvolvido</vt:lpstr>
      <vt:lpstr>05. Website desenvolvido</vt:lpstr>
      <vt:lpstr>Pontos negativos</vt:lpstr>
      <vt:lpstr>07. 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PROPOSAL</dc:title>
  <cp:lastModifiedBy>João Rafael Freitas Oliveira</cp:lastModifiedBy>
  <cp:revision>15</cp:revision>
  <dcterms:modified xsi:type="dcterms:W3CDTF">2023-07-18T15:07:58Z</dcterms:modified>
</cp:coreProperties>
</file>